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96" r:id="rId1"/>
  </p:sldMasterIdLst>
  <p:notesMasterIdLst>
    <p:notesMasterId r:id="rId35"/>
  </p:notesMasterIdLst>
  <p:handoutMasterIdLst>
    <p:handoutMasterId r:id="rId36"/>
  </p:handoutMasterIdLst>
  <p:sldIdLst>
    <p:sldId id="256" r:id="rId2"/>
    <p:sldId id="275" r:id="rId3"/>
    <p:sldId id="261" r:id="rId4"/>
    <p:sldId id="320" r:id="rId5"/>
    <p:sldId id="286" r:id="rId6"/>
    <p:sldId id="321" r:id="rId7"/>
    <p:sldId id="292" r:id="rId8"/>
    <p:sldId id="314" r:id="rId9"/>
    <p:sldId id="315" r:id="rId10"/>
    <p:sldId id="316" r:id="rId11"/>
    <p:sldId id="317" r:id="rId12"/>
    <p:sldId id="318" r:id="rId13"/>
    <p:sldId id="319" r:id="rId14"/>
    <p:sldId id="322" r:id="rId15"/>
    <p:sldId id="323" r:id="rId16"/>
    <p:sldId id="272" r:id="rId17"/>
    <p:sldId id="289" r:id="rId18"/>
    <p:sldId id="265" r:id="rId19"/>
    <p:sldId id="283" r:id="rId20"/>
    <p:sldId id="268" r:id="rId21"/>
    <p:sldId id="266" r:id="rId22"/>
    <p:sldId id="269" r:id="rId23"/>
    <p:sldId id="271" r:id="rId24"/>
    <p:sldId id="273" r:id="rId25"/>
    <p:sldId id="291" r:id="rId26"/>
    <p:sldId id="270" r:id="rId27"/>
    <p:sldId id="297" r:id="rId28"/>
    <p:sldId id="299" r:id="rId29"/>
    <p:sldId id="304" r:id="rId30"/>
    <p:sldId id="300" r:id="rId31"/>
    <p:sldId id="301" r:id="rId32"/>
    <p:sldId id="308" r:id="rId33"/>
    <p:sldId id="290" r:id="rId34"/>
  </p:sldIdLst>
  <p:sldSz cx="9144000" cy="6858000" type="screen4x3"/>
  <p:notesSz cx="6794500" cy="9931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9AA00"/>
    <a:srgbClr val="FF9933"/>
    <a:srgbClr val="415B6B"/>
    <a:srgbClr val="5E839A"/>
    <a:srgbClr val="7899AD"/>
    <a:srgbClr val="B6C6D0"/>
    <a:srgbClr val="3B687F"/>
    <a:srgbClr val="5C8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90378" autoAdjust="0"/>
  </p:normalViewPr>
  <p:slideViewPr>
    <p:cSldViewPr>
      <p:cViewPr varScale="1">
        <p:scale>
          <a:sx n="79" d="100"/>
          <a:sy n="79" d="100"/>
        </p:scale>
        <p:origin x="1373"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93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2800" baseline="0" dirty="0"/>
              <a:t>CO</a:t>
            </a:r>
            <a:r>
              <a:rPr lang="en-US" sz="2800" baseline="-10000" dirty="0"/>
              <a:t>2</a:t>
            </a:r>
            <a:r>
              <a:rPr lang="en-US" sz="2800" baseline="0" dirty="0"/>
              <a:t>-Emissionen</a:t>
            </a:r>
            <a:r>
              <a:rPr lang="en-US" sz="2800" dirty="0"/>
              <a:t> in Bayern</a:t>
            </a:r>
            <a:r>
              <a:rPr lang="en-US" sz="2800" baseline="0" dirty="0"/>
              <a:t> </a:t>
            </a:r>
            <a:r>
              <a:rPr lang="en-US" sz="2800" dirty="0"/>
              <a:t>(2020)</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de-DE"/>
        </a:p>
      </c:txPr>
    </c:title>
    <c:autoTitleDeleted val="0"/>
    <c:plotArea>
      <c:layout/>
      <c:pieChart>
        <c:varyColors val="1"/>
        <c:ser>
          <c:idx val="0"/>
          <c:order val="0"/>
          <c:tx>
            <c:strRef>
              <c:f>Tabelle1!$B$1</c:f>
              <c:strCache>
                <c:ptCount val="1"/>
                <c:pt idx="0">
                  <c:v>CO2 Emissionen</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6BA-46D0-83BE-C5300727562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6BA-46D0-83BE-C5300727562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6BA-46D0-83BE-C5300727562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6BA-46D0-83BE-C53007275625}"/>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6BA-46D0-83BE-C5300727562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Tabelle1!$A$2:$A$6</c:f>
              <c:strCache>
                <c:ptCount val="5"/>
                <c:pt idx="0">
                  <c:v>Strom und Wärmeerzeugung (Umwandlung)</c:v>
                </c:pt>
                <c:pt idx="1">
                  <c:v>Eigenverbrauch bei der Umwandlung</c:v>
                </c:pt>
                <c:pt idx="2">
                  <c:v>Verkehr</c:v>
                </c:pt>
                <c:pt idx="3">
                  <c:v>Haushalte, Gewerbe, Handel</c:v>
                </c:pt>
                <c:pt idx="4">
                  <c:v>Verarbeitendes Gewerbe</c:v>
                </c:pt>
              </c:strCache>
            </c:strRef>
          </c:cat>
          <c:val>
            <c:numRef>
              <c:f>Tabelle1!$B$2:$B$6</c:f>
              <c:numCache>
                <c:formatCode>General</c:formatCode>
                <c:ptCount val="5"/>
                <c:pt idx="0">
                  <c:v>15</c:v>
                </c:pt>
                <c:pt idx="1">
                  <c:v>4</c:v>
                </c:pt>
                <c:pt idx="2">
                  <c:v>36</c:v>
                </c:pt>
                <c:pt idx="3">
                  <c:v>31</c:v>
                </c:pt>
                <c:pt idx="4">
                  <c:v>14</c:v>
                </c:pt>
              </c:numCache>
            </c:numRef>
          </c:val>
          <c:extLst>
            <c:ext xmlns:c16="http://schemas.microsoft.com/office/drawing/2014/chart" uri="{C3380CC4-5D6E-409C-BE32-E72D297353CC}">
              <c16:uniqueId val="{0000000A-56BA-46D0-83BE-C5300727562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2844168006231527"/>
          <c:y val="0.33620973927563957"/>
          <c:w val="0.36266613764794775"/>
          <c:h val="0.43896927947361664"/>
        </c:manualLayout>
      </c:layout>
      <c:overlay val="0"/>
      <c:spPr>
        <a:solidFill>
          <a:schemeClr val="bg1">
            <a:lumMod val="75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de-DE"/>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lang="de-DE" b="0" i="0" u="none" strike="noStrike" kern="1200" baseline="0" noProof="0">
                <a:solidFill>
                  <a:schemeClr val="dk1">
                    <a:lumMod val="65000"/>
                    <a:lumOff val="35000"/>
                  </a:schemeClr>
                </a:solidFill>
                <a:effectLst/>
                <a:latin typeface="+mn-lt"/>
                <a:ea typeface="+mn-ea"/>
                <a:cs typeface="+mn-cs"/>
              </a:defRPr>
            </a:pPr>
            <a:r>
              <a:rPr lang="de-DE" sz="2000" noProof="0" dirty="0">
                <a:solidFill>
                  <a:schemeClr val="tx1"/>
                </a:solidFill>
              </a:rPr>
              <a:t>So weit kommen Sie etwa, bis Sie eine Tonne</a:t>
            </a:r>
            <a:r>
              <a:rPr lang="de-DE" sz="2000" baseline="0" noProof="0" dirty="0">
                <a:solidFill>
                  <a:schemeClr val="tx1"/>
                </a:solidFill>
              </a:rPr>
              <a:t> CO</a:t>
            </a:r>
            <a:r>
              <a:rPr lang="de-DE" sz="2000" baseline="-25000" noProof="0" dirty="0">
                <a:solidFill>
                  <a:schemeClr val="tx1"/>
                </a:solidFill>
              </a:rPr>
              <a:t>2</a:t>
            </a:r>
            <a:r>
              <a:rPr lang="de-DE" sz="2000" baseline="0" noProof="0" dirty="0">
                <a:solidFill>
                  <a:schemeClr val="tx1"/>
                </a:solidFill>
              </a:rPr>
              <a:t> verursacht haben:</a:t>
            </a:r>
            <a:r>
              <a:rPr lang="de-DE" sz="2000" noProof="0" dirty="0">
                <a:solidFill>
                  <a:schemeClr val="tx1"/>
                </a:solidFill>
              </a:rPr>
              <a:t> </a:t>
            </a:r>
          </a:p>
        </c:rich>
      </c:tx>
      <c:overlay val="0"/>
      <c:spPr>
        <a:noFill/>
        <a:ln>
          <a:noFill/>
        </a:ln>
        <a:effectLst/>
      </c:spPr>
      <c:txPr>
        <a:bodyPr rot="0" spcFirstLastPara="1" vertOverflow="ellipsis" vert="horz" wrap="square" anchor="ctr" anchorCtr="1"/>
        <a:lstStyle/>
        <a:p>
          <a:pPr>
            <a:defRPr lang="de-DE" b="0" i="0" u="none" strike="noStrike" kern="1200" baseline="0" noProof="0">
              <a:solidFill>
                <a:schemeClr val="dk1">
                  <a:lumMod val="65000"/>
                  <a:lumOff val="35000"/>
                </a:schemeClr>
              </a:solidFill>
              <a:effectLst/>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Reisekilometer</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Tabelle1!$A$2:$A$7</c:f>
              <c:strCache>
                <c:ptCount val="6"/>
                <c:pt idx="0">
                  <c:v>Reisebus</c:v>
                </c:pt>
                <c:pt idx="1">
                  <c:v>Zug Fernverkehr</c:v>
                </c:pt>
                <c:pt idx="2">
                  <c:v>Linienbus</c:v>
                </c:pt>
                <c:pt idx="3">
                  <c:v>Zug Nahverkehr</c:v>
                </c:pt>
                <c:pt idx="4">
                  <c:v>Auto</c:v>
                </c:pt>
                <c:pt idx="5">
                  <c:v>Flugzeug</c:v>
                </c:pt>
              </c:strCache>
            </c:strRef>
          </c:cat>
          <c:val>
            <c:numRef>
              <c:f>Tabelle1!$B$2:$B$7</c:f>
              <c:numCache>
                <c:formatCode>#,##0</c:formatCode>
                <c:ptCount val="6"/>
                <c:pt idx="0">
                  <c:v>33000</c:v>
                </c:pt>
                <c:pt idx="1">
                  <c:v>22100</c:v>
                </c:pt>
                <c:pt idx="2">
                  <c:v>13300</c:v>
                </c:pt>
                <c:pt idx="3">
                  <c:v>12800</c:v>
                </c:pt>
                <c:pt idx="4">
                  <c:v>7000</c:v>
                </c:pt>
                <c:pt idx="5">
                  <c:v>4300</c:v>
                </c:pt>
              </c:numCache>
            </c:numRef>
          </c:val>
          <c:extLst>
            <c:ext xmlns:c16="http://schemas.microsoft.com/office/drawing/2014/chart" uri="{C3380CC4-5D6E-409C-BE32-E72D297353CC}">
              <c16:uniqueId val="{00000000-9D56-420A-80FA-DB59F9AD1B03}"/>
            </c:ext>
          </c:extLst>
        </c:ser>
        <c:dLbls>
          <c:dLblPos val="inEnd"/>
          <c:showLegendKey val="0"/>
          <c:showVal val="1"/>
          <c:showCatName val="0"/>
          <c:showSerName val="0"/>
          <c:showPercent val="0"/>
          <c:showBubbleSize val="0"/>
        </c:dLbls>
        <c:gapWidth val="41"/>
        <c:axId val="403601536"/>
        <c:axId val="403604160"/>
      </c:barChart>
      <c:catAx>
        <c:axId val="403601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dk1">
                    <a:lumMod val="65000"/>
                    <a:lumOff val="35000"/>
                  </a:schemeClr>
                </a:solidFill>
                <a:effectLst/>
                <a:latin typeface="+mn-lt"/>
                <a:ea typeface="+mn-ea"/>
                <a:cs typeface="+mn-cs"/>
              </a:defRPr>
            </a:pPr>
            <a:endParaRPr lang="de-DE"/>
          </a:p>
        </c:txPr>
        <c:crossAx val="403604160"/>
        <c:crosses val="autoZero"/>
        <c:auto val="1"/>
        <c:lblAlgn val="ctr"/>
        <c:lblOffset val="100"/>
        <c:noMultiLvlLbl val="0"/>
      </c:catAx>
      <c:valAx>
        <c:axId val="403604160"/>
        <c:scaling>
          <c:orientation val="minMax"/>
        </c:scaling>
        <c:delete val="1"/>
        <c:axPos val="l"/>
        <c:numFmt formatCode="#,##0" sourceLinked="1"/>
        <c:majorTickMark val="none"/>
        <c:minorTickMark val="none"/>
        <c:tickLblPos val="nextTo"/>
        <c:crossAx val="403601536"/>
        <c:crosses val="autoZero"/>
        <c:crossBetween val="between"/>
      </c:valAx>
      <c:spPr>
        <a:noFill/>
        <a:ln>
          <a:noFill/>
        </a:ln>
        <a:effectLst/>
      </c:spPr>
    </c:plotArea>
    <c:legend>
      <c:legendPos val="t"/>
      <c:layout>
        <c:manualLayout>
          <c:xMode val="edge"/>
          <c:yMode val="edge"/>
          <c:x val="0.5569662680122629"/>
          <c:y val="0.19128137384412153"/>
          <c:w val="0.23245027329295745"/>
          <c:h val="6.260560230499588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580B6-5049-4089-8749-DA646C97AB5E}" type="doc">
      <dgm:prSet loTypeId="urn:microsoft.com/office/officeart/2005/8/layout/matrix1" loCatId="matrix" qsTypeId="urn:microsoft.com/office/officeart/2005/8/quickstyle/simple1" qsCatId="simple" csTypeId="urn:microsoft.com/office/officeart/2005/8/colors/accent0_2" csCatId="mainScheme" phldr="1"/>
      <dgm:spPr/>
      <dgm:t>
        <a:bodyPr/>
        <a:lstStyle/>
        <a:p>
          <a:endParaRPr lang="de-DE"/>
        </a:p>
      </dgm:t>
    </dgm:pt>
    <dgm:pt modelId="{D6CB3A25-9A12-43C3-9CAD-11E80A2E4C24}">
      <dgm:prSet phldrT="[Text]"/>
      <dgm:spPr>
        <a:solidFill>
          <a:srgbClr val="F9AA00"/>
        </a:solidFill>
      </dgm:spPr>
      <dgm:t>
        <a:bodyPr/>
        <a:lstStyle/>
        <a:p>
          <a:r>
            <a:rPr lang="de-DE" dirty="0"/>
            <a:t>Bauen und Sanieren</a:t>
          </a:r>
        </a:p>
      </dgm:t>
    </dgm:pt>
    <dgm:pt modelId="{CCF857EC-891B-4F03-AE14-9F5F65D388A9}" type="parTrans" cxnId="{59C1F72D-F10D-4809-B425-BEB07C89294D}">
      <dgm:prSet/>
      <dgm:spPr/>
      <dgm:t>
        <a:bodyPr/>
        <a:lstStyle/>
        <a:p>
          <a:endParaRPr lang="de-DE"/>
        </a:p>
      </dgm:t>
    </dgm:pt>
    <dgm:pt modelId="{A2F5D103-24F0-4EC6-B1C4-1C52D0DCFF57}" type="sibTrans" cxnId="{59C1F72D-F10D-4809-B425-BEB07C89294D}">
      <dgm:prSet/>
      <dgm:spPr/>
      <dgm:t>
        <a:bodyPr/>
        <a:lstStyle/>
        <a:p>
          <a:endParaRPr lang="de-DE"/>
        </a:p>
      </dgm:t>
    </dgm:pt>
    <dgm:pt modelId="{6993EED6-20C4-4A90-8EC4-94EDAB73B568}">
      <dgm:prSet phldrT="[Text]" custT="1"/>
      <dgm:spPr/>
      <dgm:t>
        <a:bodyPr/>
        <a:lstStyle/>
        <a:p>
          <a:r>
            <a:rPr lang="de-DE" sz="2000" dirty="0"/>
            <a:t>Dämmung</a:t>
          </a:r>
        </a:p>
      </dgm:t>
    </dgm:pt>
    <dgm:pt modelId="{0417B31A-17EC-43BE-879D-BF2CDBB64936}" type="parTrans" cxnId="{DDE3EE4D-7439-415C-9FB3-C70B60D1079C}">
      <dgm:prSet/>
      <dgm:spPr/>
      <dgm:t>
        <a:bodyPr/>
        <a:lstStyle/>
        <a:p>
          <a:endParaRPr lang="de-DE"/>
        </a:p>
      </dgm:t>
    </dgm:pt>
    <dgm:pt modelId="{50D28BFA-B7AC-4317-AD5D-5F90A2D51741}" type="sibTrans" cxnId="{DDE3EE4D-7439-415C-9FB3-C70B60D1079C}">
      <dgm:prSet/>
      <dgm:spPr/>
      <dgm:t>
        <a:bodyPr/>
        <a:lstStyle/>
        <a:p>
          <a:endParaRPr lang="de-DE"/>
        </a:p>
      </dgm:t>
    </dgm:pt>
    <dgm:pt modelId="{07158F81-A98C-41C2-9F7A-46D19C93C8D1}">
      <dgm:prSet phldrT="[Text]" custT="1"/>
      <dgm:spPr/>
      <dgm:t>
        <a:bodyPr/>
        <a:lstStyle/>
        <a:p>
          <a:r>
            <a:rPr lang="de-DE" sz="2000" dirty="0"/>
            <a:t>Fenster</a:t>
          </a:r>
        </a:p>
      </dgm:t>
    </dgm:pt>
    <dgm:pt modelId="{11945602-3A7C-4E7B-9208-67C7936B18EA}" type="parTrans" cxnId="{278DC661-1DA4-429E-9084-104F5397CF9C}">
      <dgm:prSet/>
      <dgm:spPr/>
      <dgm:t>
        <a:bodyPr/>
        <a:lstStyle/>
        <a:p>
          <a:endParaRPr lang="de-DE"/>
        </a:p>
      </dgm:t>
    </dgm:pt>
    <dgm:pt modelId="{B613D9FC-1BF8-4CBA-AC62-DD2A67CEE5DB}" type="sibTrans" cxnId="{278DC661-1DA4-429E-9084-104F5397CF9C}">
      <dgm:prSet/>
      <dgm:spPr/>
      <dgm:t>
        <a:bodyPr/>
        <a:lstStyle/>
        <a:p>
          <a:endParaRPr lang="de-DE"/>
        </a:p>
      </dgm:t>
    </dgm:pt>
    <dgm:pt modelId="{94CC76F4-9E4A-4377-8D63-5DF4463E25D1}">
      <dgm:prSet phldrT="[Text]" custT="1"/>
      <dgm:spPr/>
      <dgm:t>
        <a:bodyPr/>
        <a:lstStyle/>
        <a:p>
          <a:r>
            <a:rPr lang="de-DE" sz="2000" dirty="0"/>
            <a:t>Heizung</a:t>
          </a:r>
        </a:p>
      </dgm:t>
    </dgm:pt>
    <dgm:pt modelId="{0A19E817-6E28-43D5-816C-550489A42CDD}" type="parTrans" cxnId="{73914685-256F-429E-92BE-75A6B41AD6E2}">
      <dgm:prSet/>
      <dgm:spPr/>
      <dgm:t>
        <a:bodyPr/>
        <a:lstStyle/>
        <a:p>
          <a:endParaRPr lang="de-DE"/>
        </a:p>
      </dgm:t>
    </dgm:pt>
    <dgm:pt modelId="{199B2989-A174-42DA-8036-FA8CF92DA1A1}" type="sibTrans" cxnId="{73914685-256F-429E-92BE-75A6B41AD6E2}">
      <dgm:prSet/>
      <dgm:spPr/>
      <dgm:t>
        <a:bodyPr/>
        <a:lstStyle/>
        <a:p>
          <a:endParaRPr lang="de-DE"/>
        </a:p>
      </dgm:t>
    </dgm:pt>
    <dgm:pt modelId="{11E06324-EE93-4582-AD61-3EA8D8034B3D}">
      <dgm:prSet phldrT="[Text]" custT="1"/>
      <dgm:spPr/>
      <dgm:t>
        <a:bodyPr/>
        <a:lstStyle/>
        <a:p>
          <a:r>
            <a:rPr lang="de-DE" sz="2000" dirty="0"/>
            <a:t>Lüftung</a:t>
          </a:r>
        </a:p>
      </dgm:t>
    </dgm:pt>
    <dgm:pt modelId="{9AFA5D40-D024-465C-A4A3-BBA756B3BC4E}" type="parTrans" cxnId="{F58DDBF6-7AD9-417C-93BA-DCBFC435CE5D}">
      <dgm:prSet/>
      <dgm:spPr/>
      <dgm:t>
        <a:bodyPr/>
        <a:lstStyle/>
        <a:p>
          <a:endParaRPr lang="de-DE"/>
        </a:p>
      </dgm:t>
    </dgm:pt>
    <dgm:pt modelId="{448E75DF-C3CA-431C-89DB-BD56612FFEF6}" type="sibTrans" cxnId="{F58DDBF6-7AD9-417C-93BA-DCBFC435CE5D}">
      <dgm:prSet/>
      <dgm:spPr/>
      <dgm:t>
        <a:bodyPr/>
        <a:lstStyle/>
        <a:p>
          <a:endParaRPr lang="de-DE"/>
        </a:p>
      </dgm:t>
    </dgm:pt>
    <dgm:pt modelId="{41A98CE3-1F61-4C86-A74A-BCB103E26D87}" type="pres">
      <dgm:prSet presAssocID="{2DE580B6-5049-4089-8749-DA646C97AB5E}" presName="diagram" presStyleCnt="0">
        <dgm:presLayoutVars>
          <dgm:chMax val="1"/>
          <dgm:dir/>
          <dgm:animLvl val="ctr"/>
          <dgm:resizeHandles val="exact"/>
        </dgm:presLayoutVars>
      </dgm:prSet>
      <dgm:spPr/>
      <dgm:t>
        <a:bodyPr/>
        <a:lstStyle/>
        <a:p>
          <a:endParaRPr lang="de-DE"/>
        </a:p>
      </dgm:t>
    </dgm:pt>
    <dgm:pt modelId="{315729F7-F19A-4823-ADB5-A0BA82F83B71}" type="pres">
      <dgm:prSet presAssocID="{2DE580B6-5049-4089-8749-DA646C97AB5E}" presName="matrix" presStyleCnt="0"/>
      <dgm:spPr/>
    </dgm:pt>
    <dgm:pt modelId="{A72F25DD-D3E5-4BD0-894D-4998B0669727}" type="pres">
      <dgm:prSet presAssocID="{2DE580B6-5049-4089-8749-DA646C97AB5E}" presName="tile1" presStyleLbl="node1" presStyleIdx="0" presStyleCnt="4"/>
      <dgm:spPr/>
      <dgm:t>
        <a:bodyPr/>
        <a:lstStyle/>
        <a:p>
          <a:endParaRPr lang="de-DE"/>
        </a:p>
      </dgm:t>
    </dgm:pt>
    <dgm:pt modelId="{E7733A4D-C35F-43D8-909B-EA2AC85CCA77}" type="pres">
      <dgm:prSet presAssocID="{2DE580B6-5049-4089-8749-DA646C97AB5E}" presName="tile1text" presStyleLbl="node1" presStyleIdx="0" presStyleCnt="4">
        <dgm:presLayoutVars>
          <dgm:chMax val="0"/>
          <dgm:chPref val="0"/>
          <dgm:bulletEnabled val="1"/>
        </dgm:presLayoutVars>
      </dgm:prSet>
      <dgm:spPr/>
      <dgm:t>
        <a:bodyPr/>
        <a:lstStyle/>
        <a:p>
          <a:endParaRPr lang="de-DE"/>
        </a:p>
      </dgm:t>
    </dgm:pt>
    <dgm:pt modelId="{54655957-FCE4-4ACF-83F4-DCAE62705228}" type="pres">
      <dgm:prSet presAssocID="{2DE580B6-5049-4089-8749-DA646C97AB5E}" presName="tile2" presStyleLbl="node1" presStyleIdx="1" presStyleCnt="4"/>
      <dgm:spPr/>
      <dgm:t>
        <a:bodyPr/>
        <a:lstStyle/>
        <a:p>
          <a:endParaRPr lang="de-DE"/>
        </a:p>
      </dgm:t>
    </dgm:pt>
    <dgm:pt modelId="{B8A07D53-D2C5-440D-8C9D-737B1F7395C1}" type="pres">
      <dgm:prSet presAssocID="{2DE580B6-5049-4089-8749-DA646C97AB5E}" presName="tile2text" presStyleLbl="node1" presStyleIdx="1" presStyleCnt="4">
        <dgm:presLayoutVars>
          <dgm:chMax val="0"/>
          <dgm:chPref val="0"/>
          <dgm:bulletEnabled val="1"/>
        </dgm:presLayoutVars>
      </dgm:prSet>
      <dgm:spPr/>
      <dgm:t>
        <a:bodyPr/>
        <a:lstStyle/>
        <a:p>
          <a:endParaRPr lang="de-DE"/>
        </a:p>
      </dgm:t>
    </dgm:pt>
    <dgm:pt modelId="{25ACA912-C880-491A-A134-E32141E97DEA}" type="pres">
      <dgm:prSet presAssocID="{2DE580B6-5049-4089-8749-DA646C97AB5E}" presName="tile3" presStyleLbl="node1" presStyleIdx="2" presStyleCnt="4"/>
      <dgm:spPr/>
      <dgm:t>
        <a:bodyPr/>
        <a:lstStyle/>
        <a:p>
          <a:endParaRPr lang="de-DE"/>
        </a:p>
      </dgm:t>
    </dgm:pt>
    <dgm:pt modelId="{D4844E17-0CC5-473C-A2AB-C9C4723573A4}" type="pres">
      <dgm:prSet presAssocID="{2DE580B6-5049-4089-8749-DA646C97AB5E}" presName="tile3text" presStyleLbl="node1" presStyleIdx="2" presStyleCnt="4">
        <dgm:presLayoutVars>
          <dgm:chMax val="0"/>
          <dgm:chPref val="0"/>
          <dgm:bulletEnabled val="1"/>
        </dgm:presLayoutVars>
      </dgm:prSet>
      <dgm:spPr/>
      <dgm:t>
        <a:bodyPr/>
        <a:lstStyle/>
        <a:p>
          <a:endParaRPr lang="de-DE"/>
        </a:p>
      </dgm:t>
    </dgm:pt>
    <dgm:pt modelId="{80C43E50-B97A-4FB2-8166-4324877D4AE7}" type="pres">
      <dgm:prSet presAssocID="{2DE580B6-5049-4089-8749-DA646C97AB5E}" presName="tile4" presStyleLbl="node1" presStyleIdx="3" presStyleCnt="4"/>
      <dgm:spPr/>
      <dgm:t>
        <a:bodyPr/>
        <a:lstStyle/>
        <a:p>
          <a:endParaRPr lang="de-DE"/>
        </a:p>
      </dgm:t>
    </dgm:pt>
    <dgm:pt modelId="{A9EC0753-2FBD-4212-85C7-EB9A872D6570}" type="pres">
      <dgm:prSet presAssocID="{2DE580B6-5049-4089-8749-DA646C97AB5E}" presName="tile4text" presStyleLbl="node1" presStyleIdx="3" presStyleCnt="4">
        <dgm:presLayoutVars>
          <dgm:chMax val="0"/>
          <dgm:chPref val="0"/>
          <dgm:bulletEnabled val="1"/>
        </dgm:presLayoutVars>
      </dgm:prSet>
      <dgm:spPr/>
      <dgm:t>
        <a:bodyPr/>
        <a:lstStyle/>
        <a:p>
          <a:endParaRPr lang="de-DE"/>
        </a:p>
      </dgm:t>
    </dgm:pt>
    <dgm:pt modelId="{AB053310-C501-4FFB-B772-713BF17C8AC3}" type="pres">
      <dgm:prSet presAssocID="{2DE580B6-5049-4089-8749-DA646C97AB5E}" presName="centerTile" presStyleLbl="fgShp" presStyleIdx="0" presStyleCnt="1" custScaleX="164040" custScaleY="148071">
        <dgm:presLayoutVars>
          <dgm:chMax val="0"/>
          <dgm:chPref val="0"/>
        </dgm:presLayoutVars>
      </dgm:prSet>
      <dgm:spPr/>
      <dgm:t>
        <a:bodyPr/>
        <a:lstStyle/>
        <a:p>
          <a:endParaRPr lang="de-DE"/>
        </a:p>
      </dgm:t>
    </dgm:pt>
  </dgm:ptLst>
  <dgm:cxnLst>
    <dgm:cxn modelId="{F58DDBF6-7AD9-417C-93BA-DCBFC435CE5D}" srcId="{D6CB3A25-9A12-43C3-9CAD-11E80A2E4C24}" destId="{11E06324-EE93-4582-AD61-3EA8D8034B3D}" srcOrd="3" destOrd="0" parTransId="{9AFA5D40-D024-465C-A4A3-BBA756B3BC4E}" sibTransId="{448E75DF-C3CA-431C-89DB-BD56612FFEF6}"/>
    <dgm:cxn modelId="{376D1BBF-64DC-4AE4-9F8B-96C3DBE05CFC}" type="presOf" srcId="{11E06324-EE93-4582-AD61-3EA8D8034B3D}" destId="{A9EC0753-2FBD-4212-85C7-EB9A872D6570}" srcOrd="1" destOrd="0" presId="urn:microsoft.com/office/officeart/2005/8/layout/matrix1"/>
    <dgm:cxn modelId="{27211B72-740B-4298-A391-8A55D76BCF7B}" type="presOf" srcId="{07158F81-A98C-41C2-9F7A-46D19C93C8D1}" destId="{54655957-FCE4-4ACF-83F4-DCAE62705228}" srcOrd="0" destOrd="0" presId="urn:microsoft.com/office/officeart/2005/8/layout/matrix1"/>
    <dgm:cxn modelId="{05686282-E5F7-4809-A614-C519CE2FBD5F}" type="presOf" srcId="{6993EED6-20C4-4A90-8EC4-94EDAB73B568}" destId="{A72F25DD-D3E5-4BD0-894D-4998B0669727}" srcOrd="0" destOrd="0" presId="urn:microsoft.com/office/officeart/2005/8/layout/matrix1"/>
    <dgm:cxn modelId="{0D749A58-B252-4253-83AF-F3A4982CF3EC}" type="presOf" srcId="{94CC76F4-9E4A-4377-8D63-5DF4463E25D1}" destId="{D4844E17-0CC5-473C-A2AB-C9C4723573A4}" srcOrd="1" destOrd="0" presId="urn:microsoft.com/office/officeart/2005/8/layout/matrix1"/>
    <dgm:cxn modelId="{B61F3962-8B21-4E7F-B195-F6EA871D65FF}" type="presOf" srcId="{94CC76F4-9E4A-4377-8D63-5DF4463E25D1}" destId="{25ACA912-C880-491A-A134-E32141E97DEA}" srcOrd="0" destOrd="0" presId="urn:microsoft.com/office/officeart/2005/8/layout/matrix1"/>
    <dgm:cxn modelId="{713B3318-4C79-41CC-90DD-044C0A44BBB6}" type="presOf" srcId="{D6CB3A25-9A12-43C3-9CAD-11E80A2E4C24}" destId="{AB053310-C501-4FFB-B772-713BF17C8AC3}" srcOrd="0" destOrd="0" presId="urn:microsoft.com/office/officeart/2005/8/layout/matrix1"/>
    <dgm:cxn modelId="{DDE3EE4D-7439-415C-9FB3-C70B60D1079C}" srcId="{D6CB3A25-9A12-43C3-9CAD-11E80A2E4C24}" destId="{6993EED6-20C4-4A90-8EC4-94EDAB73B568}" srcOrd="0" destOrd="0" parTransId="{0417B31A-17EC-43BE-879D-BF2CDBB64936}" sibTransId="{50D28BFA-B7AC-4317-AD5D-5F90A2D51741}"/>
    <dgm:cxn modelId="{3A6E9712-7589-4436-99F5-2655F30FD41E}" type="presOf" srcId="{2DE580B6-5049-4089-8749-DA646C97AB5E}" destId="{41A98CE3-1F61-4C86-A74A-BCB103E26D87}" srcOrd="0" destOrd="0" presId="urn:microsoft.com/office/officeart/2005/8/layout/matrix1"/>
    <dgm:cxn modelId="{9EB23737-16CD-4F2B-A17F-F77F3696AC08}" type="presOf" srcId="{11E06324-EE93-4582-AD61-3EA8D8034B3D}" destId="{80C43E50-B97A-4FB2-8166-4324877D4AE7}" srcOrd="0" destOrd="0" presId="urn:microsoft.com/office/officeart/2005/8/layout/matrix1"/>
    <dgm:cxn modelId="{278DC661-1DA4-429E-9084-104F5397CF9C}" srcId="{D6CB3A25-9A12-43C3-9CAD-11E80A2E4C24}" destId="{07158F81-A98C-41C2-9F7A-46D19C93C8D1}" srcOrd="1" destOrd="0" parTransId="{11945602-3A7C-4E7B-9208-67C7936B18EA}" sibTransId="{B613D9FC-1BF8-4CBA-AC62-DD2A67CEE5DB}"/>
    <dgm:cxn modelId="{73914685-256F-429E-92BE-75A6B41AD6E2}" srcId="{D6CB3A25-9A12-43C3-9CAD-11E80A2E4C24}" destId="{94CC76F4-9E4A-4377-8D63-5DF4463E25D1}" srcOrd="2" destOrd="0" parTransId="{0A19E817-6E28-43D5-816C-550489A42CDD}" sibTransId="{199B2989-A174-42DA-8036-FA8CF92DA1A1}"/>
    <dgm:cxn modelId="{59C1F72D-F10D-4809-B425-BEB07C89294D}" srcId="{2DE580B6-5049-4089-8749-DA646C97AB5E}" destId="{D6CB3A25-9A12-43C3-9CAD-11E80A2E4C24}" srcOrd="0" destOrd="0" parTransId="{CCF857EC-891B-4F03-AE14-9F5F65D388A9}" sibTransId="{A2F5D103-24F0-4EC6-B1C4-1C52D0DCFF57}"/>
    <dgm:cxn modelId="{DBAE6C99-8404-4D60-B10D-A1383B489553}" type="presOf" srcId="{07158F81-A98C-41C2-9F7A-46D19C93C8D1}" destId="{B8A07D53-D2C5-440D-8C9D-737B1F7395C1}" srcOrd="1" destOrd="0" presId="urn:microsoft.com/office/officeart/2005/8/layout/matrix1"/>
    <dgm:cxn modelId="{8A4766F9-51CC-43E2-BAEF-54262ED95CE8}" type="presOf" srcId="{6993EED6-20C4-4A90-8EC4-94EDAB73B568}" destId="{E7733A4D-C35F-43D8-909B-EA2AC85CCA77}" srcOrd="1" destOrd="0" presId="urn:microsoft.com/office/officeart/2005/8/layout/matrix1"/>
    <dgm:cxn modelId="{00E6CD01-FC96-4B46-9892-F3DC0B484B62}" type="presParOf" srcId="{41A98CE3-1F61-4C86-A74A-BCB103E26D87}" destId="{315729F7-F19A-4823-ADB5-A0BA82F83B71}" srcOrd="0" destOrd="0" presId="urn:microsoft.com/office/officeart/2005/8/layout/matrix1"/>
    <dgm:cxn modelId="{1C535875-AF4E-4015-BAD3-AC6F1099118F}" type="presParOf" srcId="{315729F7-F19A-4823-ADB5-A0BA82F83B71}" destId="{A72F25DD-D3E5-4BD0-894D-4998B0669727}" srcOrd="0" destOrd="0" presId="urn:microsoft.com/office/officeart/2005/8/layout/matrix1"/>
    <dgm:cxn modelId="{27F82DD0-1086-4053-B736-409A0167D38D}" type="presParOf" srcId="{315729F7-F19A-4823-ADB5-A0BA82F83B71}" destId="{E7733A4D-C35F-43D8-909B-EA2AC85CCA77}" srcOrd="1" destOrd="0" presId="urn:microsoft.com/office/officeart/2005/8/layout/matrix1"/>
    <dgm:cxn modelId="{C1ADED84-928E-46D0-8870-DE02B6378206}" type="presParOf" srcId="{315729F7-F19A-4823-ADB5-A0BA82F83B71}" destId="{54655957-FCE4-4ACF-83F4-DCAE62705228}" srcOrd="2" destOrd="0" presId="urn:microsoft.com/office/officeart/2005/8/layout/matrix1"/>
    <dgm:cxn modelId="{F27E21ED-9DE5-4B6E-B7AE-94894BB4308E}" type="presParOf" srcId="{315729F7-F19A-4823-ADB5-A0BA82F83B71}" destId="{B8A07D53-D2C5-440D-8C9D-737B1F7395C1}" srcOrd="3" destOrd="0" presId="urn:microsoft.com/office/officeart/2005/8/layout/matrix1"/>
    <dgm:cxn modelId="{60C3AF6E-7428-45C0-B497-8E6A315BE007}" type="presParOf" srcId="{315729F7-F19A-4823-ADB5-A0BA82F83B71}" destId="{25ACA912-C880-491A-A134-E32141E97DEA}" srcOrd="4" destOrd="0" presId="urn:microsoft.com/office/officeart/2005/8/layout/matrix1"/>
    <dgm:cxn modelId="{7E75F562-F8C6-493E-B9D2-8F6BF03A7A3A}" type="presParOf" srcId="{315729F7-F19A-4823-ADB5-A0BA82F83B71}" destId="{D4844E17-0CC5-473C-A2AB-C9C4723573A4}" srcOrd="5" destOrd="0" presId="urn:microsoft.com/office/officeart/2005/8/layout/matrix1"/>
    <dgm:cxn modelId="{C454749D-F497-48CE-96A4-E8678BBEF9F5}" type="presParOf" srcId="{315729F7-F19A-4823-ADB5-A0BA82F83B71}" destId="{80C43E50-B97A-4FB2-8166-4324877D4AE7}" srcOrd="6" destOrd="0" presId="urn:microsoft.com/office/officeart/2005/8/layout/matrix1"/>
    <dgm:cxn modelId="{2C5F9329-4E5C-409C-A352-ECE867E8C27F}" type="presParOf" srcId="{315729F7-F19A-4823-ADB5-A0BA82F83B71}" destId="{A9EC0753-2FBD-4212-85C7-EB9A872D6570}" srcOrd="7" destOrd="0" presId="urn:microsoft.com/office/officeart/2005/8/layout/matrix1"/>
    <dgm:cxn modelId="{35FB9200-0761-4B94-B3CF-2419FAAB6566}" type="presParOf" srcId="{41A98CE3-1F61-4C86-A74A-BCB103E26D87}" destId="{AB053310-C501-4FFB-B772-713BF17C8AC3}" srcOrd="1" destOrd="0" presId="urn:microsoft.com/office/officeart/2005/8/layout/matrix1"/>
  </dgm:cxnLst>
  <dgm:bg/>
  <dgm:whole>
    <a:ln>
      <a:solidFill>
        <a:srgbClr val="415B6B"/>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F25DD-D3E5-4BD0-894D-4998B0669727}">
      <dsp:nvSpPr>
        <dsp:cNvPr id="0" name=""/>
        <dsp:cNvSpPr/>
      </dsp:nvSpPr>
      <dsp:spPr>
        <a:xfrm rot="16200000">
          <a:off x="366805" y="-366805"/>
          <a:ext cx="1486297" cy="2219908"/>
        </a:xfrm>
        <a:prstGeom prst="round1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de-DE" sz="2000" kern="1200" dirty="0"/>
            <a:t>Dämmung</a:t>
          </a:r>
        </a:p>
      </dsp:txBody>
      <dsp:txXfrm rot="5400000">
        <a:off x="-1" y="1"/>
        <a:ext cx="2219908" cy="1114722"/>
      </dsp:txXfrm>
    </dsp:sp>
    <dsp:sp modelId="{54655957-FCE4-4ACF-83F4-DCAE62705228}">
      <dsp:nvSpPr>
        <dsp:cNvPr id="0" name=""/>
        <dsp:cNvSpPr/>
      </dsp:nvSpPr>
      <dsp:spPr>
        <a:xfrm>
          <a:off x="2219908" y="0"/>
          <a:ext cx="2219908" cy="1486297"/>
        </a:xfrm>
        <a:prstGeom prst="round1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de-DE" sz="2000" kern="1200" dirty="0"/>
            <a:t>Fenster</a:t>
          </a:r>
        </a:p>
      </dsp:txBody>
      <dsp:txXfrm>
        <a:off x="2219908" y="0"/>
        <a:ext cx="2219908" cy="1114722"/>
      </dsp:txXfrm>
    </dsp:sp>
    <dsp:sp modelId="{25ACA912-C880-491A-A134-E32141E97DEA}">
      <dsp:nvSpPr>
        <dsp:cNvPr id="0" name=""/>
        <dsp:cNvSpPr/>
      </dsp:nvSpPr>
      <dsp:spPr>
        <a:xfrm rot="10800000">
          <a:off x="0" y="1486297"/>
          <a:ext cx="2219908" cy="1486297"/>
        </a:xfrm>
        <a:prstGeom prst="round1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de-DE" sz="2000" kern="1200" dirty="0"/>
            <a:t>Heizung</a:t>
          </a:r>
        </a:p>
      </dsp:txBody>
      <dsp:txXfrm rot="10800000">
        <a:off x="0" y="1857871"/>
        <a:ext cx="2219908" cy="1114722"/>
      </dsp:txXfrm>
    </dsp:sp>
    <dsp:sp modelId="{80C43E50-B97A-4FB2-8166-4324877D4AE7}">
      <dsp:nvSpPr>
        <dsp:cNvPr id="0" name=""/>
        <dsp:cNvSpPr/>
      </dsp:nvSpPr>
      <dsp:spPr>
        <a:xfrm rot="5400000">
          <a:off x="2586713" y="1119491"/>
          <a:ext cx="1486297" cy="2219908"/>
        </a:xfrm>
        <a:prstGeom prst="round1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de-DE" sz="2000" kern="1200" dirty="0"/>
            <a:t>Lüftung</a:t>
          </a:r>
        </a:p>
      </dsp:txBody>
      <dsp:txXfrm rot="-5400000">
        <a:off x="2219907" y="1857871"/>
        <a:ext cx="2219908" cy="1114722"/>
      </dsp:txXfrm>
    </dsp:sp>
    <dsp:sp modelId="{AB053310-C501-4FFB-B772-713BF17C8AC3}">
      <dsp:nvSpPr>
        <dsp:cNvPr id="0" name=""/>
        <dsp:cNvSpPr/>
      </dsp:nvSpPr>
      <dsp:spPr>
        <a:xfrm>
          <a:off x="1127446" y="936103"/>
          <a:ext cx="2184922" cy="1100387"/>
        </a:xfrm>
        <a:prstGeom prst="roundRect">
          <a:avLst/>
        </a:prstGeom>
        <a:solidFill>
          <a:srgbClr val="F9AA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de-DE" sz="2700" kern="1200" dirty="0"/>
            <a:t>Bauen und Sanieren</a:t>
          </a:r>
        </a:p>
      </dsp:txBody>
      <dsp:txXfrm>
        <a:off x="1181162" y="989819"/>
        <a:ext cx="2077490" cy="99295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drawing1.xml><?xml version="1.0" encoding="utf-8"?>
<c:userShapes xmlns:c="http://schemas.openxmlformats.org/drawingml/2006/chart">
  <cdr:relSizeAnchor xmlns:cdr="http://schemas.openxmlformats.org/drawingml/2006/chartDrawing">
    <cdr:from>
      <cdr:x>0.4861</cdr:x>
      <cdr:y>0.09198</cdr:y>
    </cdr:from>
    <cdr:to>
      <cdr:x>1</cdr:x>
      <cdr:y>0.17061</cdr:y>
    </cdr:to>
    <cdr:sp macro="" textlink="">
      <cdr:nvSpPr>
        <cdr:cNvPr id="2" name="Textfeld 1"/>
        <cdr:cNvSpPr txBox="1"/>
      </cdr:nvSpPr>
      <cdr:spPr>
        <a:xfrm xmlns:a="http://schemas.openxmlformats.org/drawingml/2006/main">
          <a:off x="4165555" y="432073"/>
          <a:ext cx="4403770"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r>
            <a:rPr lang="de-DE" sz="1800" dirty="0"/>
            <a:t>beim Einsatz von fossilen Energieträgern</a:t>
          </a:r>
        </a:p>
      </cdr:txBody>
    </cdr:sp>
  </cdr:relSizeAnchor>
</c:userShapes>
</file>

<file path=ppt/drawings/drawing2.xml><?xml version="1.0" encoding="utf-8"?>
<c:userShapes xmlns:c="http://schemas.openxmlformats.org/drawingml/2006/chart">
  <cdr:relSizeAnchor xmlns:cdr="http://schemas.openxmlformats.org/drawingml/2006/chartDrawing">
    <cdr:from>
      <cdr:x>0.5585</cdr:x>
      <cdr:y>0.23648</cdr:y>
    </cdr:from>
    <cdr:to>
      <cdr:x>0.98192</cdr:x>
      <cdr:y>0.36133</cdr:y>
    </cdr:to>
    <cdr:sp macro="" textlink="">
      <cdr:nvSpPr>
        <cdr:cNvPr id="2" name="Textfeld 1"/>
        <cdr:cNvSpPr txBox="1"/>
      </cdr:nvSpPr>
      <cdr:spPr>
        <a:xfrm xmlns:a="http://schemas.openxmlformats.org/drawingml/2006/main">
          <a:off x="4463988" y="1136733"/>
          <a:ext cx="3384376" cy="60016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de-DE" dirty="0">
              <a:solidFill>
                <a:schemeClr val="tx1"/>
              </a:solidFill>
            </a:rPr>
            <a:t>berechnet nach Umweltbundesamt 2012, </a:t>
          </a:r>
          <a:br>
            <a:rPr lang="de-DE" dirty="0">
              <a:solidFill>
                <a:schemeClr val="tx1"/>
              </a:solidFill>
            </a:rPr>
          </a:br>
          <a:r>
            <a:rPr lang="de-DE" dirty="0">
              <a:solidFill>
                <a:schemeClr val="tx1"/>
              </a:solidFill>
            </a:rPr>
            <a:t>Broschüre "Daten zum Verkehr"; Datenstand 2010</a:t>
          </a:r>
        </a:p>
        <a:p xmlns:a="http://schemas.openxmlformats.org/drawingml/2006/main">
          <a:pPr algn="l"/>
          <a:endParaRPr lang="de-DE"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44813"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23555" name="Rectangle 3"/>
          <p:cNvSpPr>
            <a:spLocks noGrp="1" noChangeArrowheads="1"/>
          </p:cNvSpPr>
          <p:nvPr>
            <p:ph type="dt" sz="quarter" idx="1"/>
          </p:nvPr>
        </p:nvSpPr>
        <p:spPr bwMode="auto">
          <a:xfrm>
            <a:off x="3849688" y="0"/>
            <a:ext cx="2944812"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23556" name="Rectangle 4"/>
          <p:cNvSpPr>
            <a:spLocks noGrp="1" noChangeArrowheads="1"/>
          </p:cNvSpPr>
          <p:nvPr>
            <p:ph type="ftr" sz="quarter" idx="2"/>
          </p:nvPr>
        </p:nvSpPr>
        <p:spPr bwMode="auto">
          <a:xfrm>
            <a:off x="0" y="9434513"/>
            <a:ext cx="2944813"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23557" name="Rectangle 5"/>
          <p:cNvSpPr>
            <a:spLocks noGrp="1" noChangeArrowheads="1"/>
          </p:cNvSpPr>
          <p:nvPr>
            <p:ph type="sldNum" sz="quarter" idx="3"/>
          </p:nvPr>
        </p:nvSpPr>
        <p:spPr bwMode="auto">
          <a:xfrm>
            <a:off x="3849688" y="9434513"/>
            <a:ext cx="2944812"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fld id="{69374D03-ABE5-4870-87F0-7653B7A508D1}" type="slidenum">
              <a:rPr lang="de-DE"/>
              <a:pPr/>
              <a:t>‹Nr.›</a:t>
            </a:fld>
            <a:endParaRPr lang="de-DE"/>
          </a:p>
        </p:txBody>
      </p:sp>
    </p:spTree>
    <p:extLst>
      <p:ext uri="{BB962C8B-B14F-4D97-AF65-F5344CB8AC3E}">
        <p14:creationId xmlns:p14="http://schemas.microsoft.com/office/powerpoint/2010/main" val="2000009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44813"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20483" name="Rectangle 3"/>
          <p:cNvSpPr>
            <a:spLocks noGrp="1" noChangeArrowheads="1"/>
          </p:cNvSpPr>
          <p:nvPr>
            <p:ph type="dt" idx="1"/>
          </p:nvPr>
        </p:nvSpPr>
        <p:spPr bwMode="auto">
          <a:xfrm>
            <a:off x="3849688" y="0"/>
            <a:ext cx="2944812"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20484"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906463" y="4718050"/>
            <a:ext cx="4981575" cy="446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486" name="Rectangle 6"/>
          <p:cNvSpPr>
            <a:spLocks noGrp="1" noChangeArrowheads="1"/>
          </p:cNvSpPr>
          <p:nvPr>
            <p:ph type="ftr" sz="quarter" idx="4"/>
          </p:nvPr>
        </p:nvSpPr>
        <p:spPr bwMode="auto">
          <a:xfrm>
            <a:off x="0" y="9434513"/>
            <a:ext cx="2944813"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20487" name="Rectangle 7"/>
          <p:cNvSpPr>
            <a:spLocks noGrp="1" noChangeArrowheads="1"/>
          </p:cNvSpPr>
          <p:nvPr>
            <p:ph type="sldNum" sz="quarter" idx="5"/>
          </p:nvPr>
        </p:nvSpPr>
        <p:spPr bwMode="auto">
          <a:xfrm>
            <a:off x="3849688" y="9434513"/>
            <a:ext cx="2944812"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fld id="{DF1FE7DE-306B-40DA-8729-EE4B1E1D728A}" type="slidenum">
              <a:rPr lang="de-DE"/>
              <a:pPr/>
              <a:t>‹Nr.›</a:t>
            </a:fld>
            <a:endParaRPr lang="de-DE"/>
          </a:p>
        </p:txBody>
      </p:sp>
    </p:spTree>
    <p:extLst>
      <p:ext uri="{BB962C8B-B14F-4D97-AF65-F5344CB8AC3E}">
        <p14:creationId xmlns:p14="http://schemas.microsoft.com/office/powerpoint/2010/main" val="31829008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nergieatlas.bayern.de/buerger/stromsparen/haushaltsgeraetechec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fu.bayern.de/klima/klimawandel/klimaveraenderung/index.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D0FAF8-64A5-4D34-8A12-BE0DDDFD92D1}" type="slidenum">
              <a:rPr lang="de-DE"/>
              <a:pPr/>
              <a:t>1</a:t>
            </a:fld>
            <a:endParaRPr lang="de-DE"/>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10</a:t>
            </a:fld>
            <a:endParaRPr lang="de-DE"/>
          </a:p>
        </p:txBody>
      </p:sp>
    </p:spTree>
    <p:extLst>
      <p:ext uri="{BB962C8B-B14F-4D97-AF65-F5344CB8AC3E}">
        <p14:creationId xmlns:p14="http://schemas.microsoft.com/office/powerpoint/2010/main" val="2655466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11</a:t>
            </a:fld>
            <a:endParaRPr lang="de-DE"/>
          </a:p>
        </p:txBody>
      </p:sp>
    </p:spTree>
    <p:extLst>
      <p:ext uri="{BB962C8B-B14F-4D97-AF65-F5344CB8AC3E}">
        <p14:creationId xmlns:p14="http://schemas.microsoft.com/office/powerpoint/2010/main" val="247024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12</a:t>
            </a:fld>
            <a:endParaRPr lang="de-DE"/>
          </a:p>
        </p:txBody>
      </p:sp>
    </p:spTree>
    <p:extLst>
      <p:ext uri="{BB962C8B-B14F-4D97-AF65-F5344CB8AC3E}">
        <p14:creationId xmlns:p14="http://schemas.microsoft.com/office/powerpoint/2010/main" val="2233123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13</a:t>
            </a:fld>
            <a:endParaRPr lang="de-DE"/>
          </a:p>
        </p:txBody>
      </p:sp>
    </p:spTree>
    <p:extLst>
      <p:ext uri="{BB962C8B-B14F-4D97-AF65-F5344CB8AC3E}">
        <p14:creationId xmlns:p14="http://schemas.microsoft.com/office/powerpoint/2010/main" val="1471854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Wie weit die Energiewende in Ihrer Region ist, können Sie sich auf einer Karte im Energie-Atlas Bayern anzeigen lassen. Hier sind diverse Anlagen zur</a:t>
            </a:r>
            <a:r>
              <a:rPr lang="de-DE" sz="1200" kern="1200" baseline="0" dirty="0">
                <a:solidFill>
                  <a:schemeClr val="tx1"/>
                </a:solidFill>
                <a:effectLst/>
                <a:latin typeface="Arial" charset="0"/>
                <a:ea typeface="ＭＳ Ｐゴシック" charset="-128"/>
                <a:cs typeface="+mn-cs"/>
              </a:rPr>
              <a:t> Erzeugung von Energie dargestellt: Wasserkraftanlagen, Windenergieanlagen, KWK-Anlagen, Kommunale Kläranlagen, Biomethananlagen, Biomasseanlagen, PV-Anlagen</a:t>
            </a:r>
            <a:endParaRPr lang="de-DE" sz="1200" kern="1200" dirty="0">
              <a:solidFill>
                <a:schemeClr val="tx1"/>
              </a:solidFill>
              <a:effectLst/>
              <a:latin typeface="Arial" charset="0"/>
              <a:ea typeface="ＭＳ Ｐゴシック"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Arial" charset="0"/>
              <a:ea typeface="ＭＳ Ｐゴシック"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HINWEIS:</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Wenn Sie</a:t>
            </a:r>
            <a:r>
              <a:rPr lang="de-DE" sz="1200" kern="1200" baseline="0" dirty="0">
                <a:solidFill>
                  <a:schemeClr val="tx1"/>
                </a:solidFill>
                <a:effectLst/>
                <a:latin typeface="Arial" charset="0"/>
                <a:ea typeface="ＭＳ Ｐゴシック" charset="-128"/>
                <a:cs typeface="+mn-cs"/>
              </a:rPr>
              <a:t> eine solche Karte (hier beispielhaft Region Augsburg) für Ihre Region erstellen wollen, gehen Sie folgendermaßen vor:</a:t>
            </a:r>
          </a:p>
          <a:p>
            <a:endParaRPr lang="de-DE" sz="1200" kern="1200" dirty="0">
              <a:solidFill>
                <a:schemeClr val="tx1"/>
              </a:solidFill>
              <a:effectLst/>
              <a:latin typeface="Arial" charset="0"/>
              <a:ea typeface="ＭＳ Ｐゴシック" charset="-128"/>
              <a:cs typeface="+mn-cs"/>
            </a:endParaRPr>
          </a:p>
          <a:p>
            <a:pPr marL="0" indent="0">
              <a:buNone/>
            </a:pPr>
            <a:r>
              <a:rPr lang="de-DE" sz="1200" kern="1200" baseline="0" dirty="0">
                <a:solidFill>
                  <a:schemeClr val="tx1"/>
                </a:solidFill>
                <a:effectLst/>
                <a:latin typeface="Arial" charset="0"/>
                <a:ea typeface="ＭＳ Ｐゴシック" charset="-128"/>
                <a:cs typeface="+mn-cs"/>
              </a:rPr>
              <a:t>1. Rufen Sie diesen </a:t>
            </a:r>
            <a:r>
              <a:rPr lang="de-DE" sz="1200" kern="1200" baseline="0" dirty="0" err="1">
                <a:solidFill>
                  <a:schemeClr val="tx1"/>
                </a:solidFill>
                <a:effectLst/>
                <a:latin typeface="Arial" charset="0"/>
                <a:ea typeface="ＭＳ Ｐゴシック" charset="-128"/>
                <a:cs typeface="+mn-cs"/>
              </a:rPr>
              <a:t>Kurzlink</a:t>
            </a:r>
            <a:r>
              <a:rPr lang="de-DE" sz="1200" kern="1200" baseline="0" dirty="0">
                <a:solidFill>
                  <a:schemeClr val="tx1"/>
                </a:solidFill>
                <a:effectLst/>
                <a:latin typeface="Arial" charset="0"/>
                <a:ea typeface="ＭＳ Ｐゴシック" charset="-128"/>
                <a:cs typeface="+mn-cs"/>
              </a:rPr>
              <a:t> auf: </a:t>
            </a:r>
            <a:r>
              <a:rPr lang="de-DE" sz="1200" u="sng" kern="1200" dirty="0">
                <a:solidFill>
                  <a:srgbClr val="00B0F0"/>
                </a:solidFill>
                <a:effectLst/>
                <a:latin typeface="Arial" charset="0"/>
                <a:ea typeface="ＭＳ Ｐゴシック" charset="-128"/>
                <a:cs typeface="+mn-cs"/>
              </a:rPr>
              <a:t>https://v.bayern.de/vDhVW</a:t>
            </a:r>
            <a:r>
              <a:rPr lang="de-DE" sz="1200" u="none" kern="1200" dirty="0">
                <a:solidFill>
                  <a:srgbClr val="00B0F0"/>
                </a:solidFill>
                <a:effectLst/>
                <a:latin typeface="Arial" charset="0"/>
                <a:ea typeface="ＭＳ Ｐゴシック" charset="-128"/>
                <a:cs typeface="+mn-cs"/>
              </a:rPr>
              <a:t> (Link zu den Anlagen</a:t>
            </a:r>
            <a:r>
              <a:rPr lang="de-DE" sz="1200" u="none" kern="1200" baseline="0" dirty="0">
                <a:solidFill>
                  <a:srgbClr val="00B0F0"/>
                </a:solidFill>
                <a:effectLst/>
                <a:latin typeface="Arial" charset="0"/>
                <a:ea typeface="ＭＳ Ｐゴシック" charset="-128"/>
                <a:cs typeface="+mn-cs"/>
              </a:rPr>
              <a:t> Erneuerbaren Energien)</a:t>
            </a:r>
            <a:endParaRPr lang="de-DE" sz="1200" u="none" kern="1200" dirty="0">
              <a:solidFill>
                <a:srgbClr val="00B0F0"/>
              </a:solidFill>
              <a:effectLst/>
              <a:latin typeface="Arial" charset="0"/>
              <a:ea typeface="ＭＳ Ｐゴシック" charset="-128"/>
              <a:cs typeface="+mn-cs"/>
            </a:endParaRPr>
          </a:p>
          <a:p>
            <a:endParaRPr lang="de-DE" sz="1200" kern="1200" dirty="0">
              <a:solidFill>
                <a:schemeClr val="tx1"/>
              </a:solidFill>
              <a:effectLst/>
              <a:latin typeface="Arial" charset="0"/>
              <a:ea typeface="ＭＳ Ｐゴシック" charset="-128"/>
              <a:cs typeface="+mn-cs"/>
            </a:endParaRPr>
          </a:p>
          <a:p>
            <a:r>
              <a:rPr lang="de-DE" dirty="0"/>
              <a:t>2. Geben Sie</a:t>
            </a:r>
            <a:r>
              <a:rPr lang="de-DE" baseline="0" dirty="0"/>
              <a:t> links oben im Suchfeld ihre Kommune ein und wählen Sie das passende Suchergebnis aus.</a:t>
            </a:r>
          </a:p>
          <a:p>
            <a:endParaRPr lang="de-DE" baseline="0" dirty="0"/>
          </a:p>
          <a:p>
            <a:r>
              <a:rPr lang="de-DE" baseline="0" dirty="0"/>
              <a:t>3. </a:t>
            </a:r>
            <a:r>
              <a:rPr lang="de-DE" dirty="0"/>
              <a:t>Zoomen Sie durch</a:t>
            </a:r>
            <a:r>
              <a:rPr lang="de-DE" baseline="0" dirty="0"/>
              <a:t> Drehen</a:t>
            </a:r>
            <a:r>
              <a:rPr lang="de-DE" dirty="0"/>
              <a:t> des </a:t>
            </a:r>
            <a:r>
              <a:rPr lang="de-DE" dirty="0" err="1"/>
              <a:t>Mausrads</a:t>
            </a:r>
            <a:r>
              <a:rPr lang="de-DE" dirty="0"/>
              <a:t> auf</a:t>
            </a:r>
            <a:r>
              <a:rPr lang="de-DE" baseline="0" dirty="0"/>
              <a:t> eine passende </a:t>
            </a:r>
            <a:r>
              <a:rPr lang="de-DE" dirty="0"/>
              <a:t>Größe</a:t>
            </a:r>
          </a:p>
          <a:p>
            <a:endParaRPr lang="de-DE" dirty="0"/>
          </a:p>
          <a:p>
            <a:r>
              <a:rPr lang="de-DE" dirty="0"/>
              <a:t>4.</a:t>
            </a:r>
            <a:r>
              <a:rPr lang="de-DE" baseline="0" dirty="0"/>
              <a:t> Erstellen Sie einen Screenshot und fügen Sie dieses Bild in die Präsentation ein</a:t>
            </a:r>
          </a:p>
          <a:p>
            <a:endParaRPr lang="de-DE" baseline="0" dirty="0"/>
          </a:p>
          <a:p>
            <a:r>
              <a:rPr lang="de-DE" dirty="0"/>
              <a:t>Hinweis: Die Legende zu den Symbolen finden Sie im Energie-Atlas</a:t>
            </a:r>
            <a:r>
              <a:rPr lang="de-DE" baseline="0" dirty="0"/>
              <a:t> Bayern rechts bei dem Symbol mit dem Dreieck, Quadrat und Kreis.</a:t>
            </a:r>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14</a:t>
            </a:fld>
            <a:endParaRPr lang="de-DE"/>
          </a:p>
        </p:txBody>
      </p:sp>
    </p:spTree>
    <p:extLst>
      <p:ext uri="{BB962C8B-B14F-4D97-AF65-F5344CB8AC3E}">
        <p14:creationId xmlns:p14="http://schemas.microsoft.com/office/powerpoint/2010/main" val="3625952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Wie weit die Energiewende in Ihrer Region ist, können Sie sich auf einer Karte im Energie-Atlas Bayern anzeigen lassen. Die Kreisdiagramme</a:t>
            </a:r>
            <a:r>
              <a:rPr lang="de-DE" sz="1200" kern="1200" baseline="0" dirty="0">
                <a:solidFill>
                  <a:schemeClr val="tx1"/>
                </a:solidFill>
                <a:effectLst/>
                <a:latin typeface="Arial" charset="0"/>
                <a:ea typeface="ＭＳ Ｐゴシック" charset="-128"/>
                <a:cs typeface="+mn-cs"/>
              </a:rPr>
              <a:t> zeigen die </a:t>
            </a:r>
            <a:r>
              <a:rPr lang="de-DE" sz="1200" kern="1200" baseline="0" dirty="0" err="1">
                <a:solidFill>
                  <a:schemeClr val="tx1"/>
                </a:solidFill>
                <a:effectLst/>
                <a:latin typeface="Arial" charset="0"/>
                <a:ea typeface="ＭＳ Ｐゴシック" charset="-128"/>
                <a:cs typeface="+mn-cs"/>
              </a:rPr>
              <a:t>Vertielung</a:t>
            </a:r>
            <a:r>
              <a:rPr lang="de-DE" sz="1200" kern="1200" baseline="0" dirty="0">
                <a:solidFill>
                  <a:schemeClr val="tx1"/>
                </a:solidFill>
                <a:effectLst/>
                <a:latin typeface="Arial" charset="0"/>
                <a:ea typeface="ＭＳ Ｐゴシック" charset="-128"/>
                <a:cs typeface="+mn-cs"/>
              </a:rPr>
              <a:t> des Stroms aus erneuerbaren Energien in den jeweiligen Kommunen.</a:t>
            </a:r>
            <a:endParaRPr lang="de-DE" sz="1200" kern="1200" dirty="0">
              <a:solidFill>
                <a:schemeClr val="tx1"/>
              </a:solidFill>
              <a:effectLst/>
              <a:latin typeface="Arial" charset="0"/>
              <a:ea typeface="ＭＳ Ｐゴシック"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Arial" charset="0"/>
              <a:ea typeface="ＭＳ Ｐゴシック"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Wenn Sie</a:t>
            </a:r>
            <a:r>
              <a:rPr lang="de-DE" sz="1200" kern="1200" baseline="0" dirty="0">
                <a:solidFill>
                  <a:schemeClr val="tx1"/>
                </a:solidFill>
                <a:effectLst/>
                <a:latin typeface="Arial" charset="0"/>
                <a:ea typeface="ＭＳ Ｐゴシック" charset="-128"/>
                <a:cs typeface="+mn-cs"/>
              </a:rPr>
              <a:t> eine solche Karte (hier beispielhaft Region Augsburg) für Ihre Region erstellen wollen, gehen Sie folgendermaßen vor:</a:t>
            </a:r>
          </a:p>
          <a:p>
            <a:endParaRPr lang="de-DE" sz="1200" kern="1200" dirty="0">
              <a:solidFill>
                <a:schemeClr val="tx1"/>
              </a:solidFill>
              <a:effectLst/>
              <a:latin typeface="Arial" charset="0"/>
              <a:ea typeface="ＭＳ Ｐゴシック" charset="-128"/>
              <a:cs typeface="+mn-cs"/>
            </a:endParaRPr>
          </a:p>
          <a:p>
            <a:pPr marL="228600" indent="-228600">
              <a:buAutoNum type="arabicPeriod"/>
            </a:pPr>
            <a:r>
              <a:rPr lang="de-DE" sz="1200" kern="1200" baseline="0" dirty="0">
                <a:solidFill>
                  <a:schemeClr val="tx1"/>
                </a:solidFill>
                <a:effectLst/>
                <a:latin typeface="Arial" charset="0"/>
                <a:ea typeface="ＭＳ Ｐゴシック" charset="-128"/>
                <a:cs typeface="+mn-cs"/>
              </a:rPr>
              <a:t>Rufen Sie diesen </a:t>
            </a:r>
            <a:r>
              <a:rPr lang="de-DE" sz="1200" kern="1200" baseline="0" dirty="0" err="1">
                <a:solidFill>
                  <a:schemeClr val="tx1"/>
                </a:solidFill>
                <a:effectLst/>
                <a:latin typeface="Arial" charset="0"/>
                <a:ea typeface="ＭＳ Ｐゴシック" charset="-128"/>
                <a:cs typeface="+mn-cs"/>
              </a:rPr>
              <a:t>Kurzlink</a:t>
            </a:r>
            <a:r>
              <a:rPr lang="de-DE" sz="1200" kern="1200" baseline="0" dirty="0">
                <a:solidFill>
                  <a:schemeClr val="tx1"/>
                </a:solidFill>
                <a:effectLst/>
                <a:latin typeface="Arial" charset="0"/>
                <a:ea typeface="ＭＳ Ｐゴシック" charset="-128"/>
                <a:cs typeface="+mn-cs"/>
              </a:rPr>
              <a:t> auf: </a:t>
            </a:r>
            <a:r>
              <a:rPr lang="de-DE" sz="1200" u="sng" kern="1200" baseline="0" dirty="0">
                <a:solidFill>
                  <a:schemeClr val="tx1"/>
                </a:solidFill>
                <a:effectLst/>
                <a:latin typeface="Arial" charset="0"/>
                <a:ea typeface="ＭＳ Ｐゴシック" charset="-128"/>
                <a:cs typeface="+mn-cs"/>
              </a:rPr>
              <a:t>https://v.bayern.de/TTkbd </a:t>
            </a:r>
            <a:r>
              <a:rPr lang="de-DE" sz="1200" kern="1200" baseline="0" dirty="0">
                <a:solidFill>
                  <a:schemeClr val="tx1"/>
                </a:solidFill>
                <a:effectLst/>
                <a:latin typeface="Arial" charset="0"/>
                <a:ea typeface="ＭＳ Ｐゴシック" charset="-128"/>
                <a:cs typeface="+mn-cs"/>
              </a:rPr>
              <a:t>(Strom aus erneuerbaren Energien nach Energieträger in den Gemeinden)</a:t>
            </a:r>
          </a:p>
          <a:p>
            <a:pPr marL="228600" indent="-228600">
              <a:buAutoNum type="arabicPeriod"/>
            </a:pPr>
            <a:endParaRPr lang="de-DE" sz="1200" kern="1200" baseline="0" dirty="0">
              <a:solidFill>
                <a:schemeClr val="tx1"/>
              </a:solidFill>
              <a:effectLst/>
              <a:latin typeface="Arial" charset="0"/>
              <a:ea typeface="ＭＳ Ｐゴシック" charset="-128"/>
              <a:cs typeface="+mn-cs"/>
            </a:endParaRPr>
          </a:p>
          <a:p>
            <a:pPr marL="228600" indent="-228600">
              <a:buAutoNum type="arabicPeriod"/>
            </a:pPr>
            <a:r>
              <a:rPr lang="de-DE" dirty="0"/>
              <a:t>2. Geben Sie</a:t>
            </a:r>
            <a:r>
              <a:rPr lang="de-DE" baseline="0" dirty="0"/>
              <a:t> links oben im Suchfeld ihre Kommune ein und wählen Sie das passende Suchergebnis aus.</a:t>
            </a:r>
          </a:p>
          <a:p>
            <a:endParaRPr lang="de-DE" baseline="0" dirty="0"/>
          </a:p>
          <a:p>
            <a:r>
              <a:rPr lang="de-DE" baseline="0" dirty="0"/>
              <a:t>3. </a:t>
            </a:r>
            <a:r>
              <a:rPr lang="de-DE" dirty="0"/>
              <a:t>Zoomen Sie durch</a:t>
            </a:r>
            <a:r>
              <a:rPr lang="de-DE" baseline="0" dirty="0"/>
              <a:t> Drehen</a:t>
            </a:r>
            <a:r>
              <a:rPr lang="de-DE" dirty="0"/>
              <a:t> des </a:t>
            </a:r>
            <a:r>
              <a:rPr lang="de-DE" dirty="0" err="1"/>
              <a:t>Mausrads</a:t>
            </a:r>
            <a:r>
              <a:rPr lang="de-DE" dirty="0"/>
              <a:t> auf</a:t>
            </a:r>
            <a:r>
              <a:rPr lang="de-DE" baseline="0" dirty="0"/>
              <a:t> eine passende </a:t>
            </a:r>
            <a:r>
              <a:rPr lang="de-DE" dirty="0"/>
              <a:t>Größe</a:t>
            </a:r>
          </a:p>
          <a:p>
            <a:endParaRPr lang="de-DE" dirty="0"/>
          </a:p>
          <a:p>
            <a:r>
              <a:rPr lang="de-DE" dirty="0"/>
              <a:t>4.</a:t>
            </a:r>
            <a:r>
              <a:rPr lang="de-DE" baseline="0" dirty="0"/>
              <a:t> Erstellen Sie einen Screenshot und fügen Sie dieses Bild in die Präsentation ein</a:t>
            </a:r>
          </a:p>
          <a:p>
            <a:endParaRPr lang="de-DE" baseline="0" dirty="0"/>
          </a:p>
          <a:p>
            <a:r>
              <a:rPr lang="de-DE" dirty="0"/>
              <a:t>Hinweis: Die Legende zu den Symbolen finden Sie im Energie-Atlas</a:t>
            </a:r>
            <a:r>
              <a:rPr lang="de-DE" baseline="0" dirty="0"/>
              <a:t> Bayern rechts bei dem Symbol mit dem Dreieck, Quadrat und Kreis.</a:t>
            </a:r>
          </a:p>
          <a:p>
            <a:r>
              <a:rPr lang="de-DE" baseline="0" dirty="0"/>
              <a:t>Die Daten zu den jeweiligen Kreisdiagrammen erhalten Sie, wenn Sie auf das Kreissymbol mit der linken Maustaste klicken. Dann erscheinen die Daten links am Bildschirm.</a:t>
            </a:r>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15</a:t>
            </a:fld>
            <a:endParaRPr lang="de-DE"/>
          </a:p>
        </p:txBody>
      </p:sp>
    </p:spTree>
    <p:extLst>
      <p:ext uri="{BB962C8B-B14F-4D97-AF65-F5344CB8AC3E}">
        <p14:creationId xmlns:p14="http://schemas.microsoft.com/office/powerpoint/2010/main" val="3290262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Wir wissen jetzt, wo wir stehen und dass wir, in Bezug auf die Energiewende, noch deutliches Potential haben, das wir nutzen können um voranzukommen. Ziel ist die Klima-Neutralität.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Der Energie-3-Sprung ist der Grundsatz unseres Handels in Bezug auf die Energiewende, der Weg hin zur Klima-Neutralität. Er soll uns helfen voranzukommen.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Das bedeutet, dass das Einsparen von Energie die höchste Priorität hat. Dafür muss der Energiebedarf gesenkt werden. Anschließend folgt die Energieeffizienz und dann erst der Ausbau der Erneuerbaren Energien.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Warum ist das so?</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16</a:t>
            </a:fld>
            <a:endParaRPr lang="de-DE" dirty="0"/>
          </a:p>
        </p:txBody>
      </p:sp>
    </p:spTree>
    <p:extLst>
      <p:ext uri="{BB962C8B-B14F-4D97-AF65-F5344CB8AC3E}">
        <p14:creationId xmlns:p14="http://schemas.microsoft.com/office/powerpoint/2010/main" val="1658552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Weil die Energie, die nicht benötigt wird, nicht erzeugt werden muss.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Wo es diese Einsparmöglichkeiten gibt, sehen wir dann im Folgenden.</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17</a:t>
            </a:fld>
            <a:endParaRPr lang="de-DE"/>
          </a:p>
        </p:txBody>
      </p:sp>
    </p:spTree>
    <p:extLst>
      <p:ext uri="{BB962C8B-B14F-4D97-AF65-F5344CB8AC3E}">
        <p14:creationId xmlns:p14="http://schemas.microsoft.com/office/powerpoint/2010/main" val="4123227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Folienbildplatzhalter 1"/>
          <p:cNvSpPr>
            <a:spLocks noGrp="1" noRot="1" noChangeAspect="1" noTextEdit="1"/>
          </p:cNvSpPr>
          <p:nvPr>
            <p:ph type="sldImg"/>
          </p:nvPr>
        </p:nvSpPr>
        <p:spPr>
          <a:ln/>
        </p:spPr>
      </p:sp>
      <p:sp>
        <p:nvSpPr>
          <p:cNvPr id="185347" name="Notizenplatzhalter 2"/>
          <p:cNvSpPr>
            <a:spLocks noGrp="1"/>
          </p:cNvSpPr>
          <p:nvPr>
            <p:ph type="body" idx="1"/>
          </p:nvPr>
        </p:nvSpPr>
        <p:spPr>
          <a:noFill/>
        </p:spPr>
        <p:txBody>
          <a:bodyPr/>
          <a:lstStyle/>
          <a:p>
            <a:pPr>
              <a:lnSpc>
                <a:spcPct val="107000"/>
              </a:lnSpc>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Für die Energie, die Tätigkeit, die ich auf jeden Fall ausführen muss, auf die ich nicht verzichten kann, muss ich die effizienteste Technologie einsetzen. </a:t>
            </a:r>
          </a:p>
          <a:p>
            <a:pPr>
              <a:lnSpc>
                <a:spcPct val="107000"/>
              </a:lnSpc>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Die größten Einsparpotenziale liegen in der Gebäudesanierung, der Erneuerung von Heizsystemen und beim Neubau. Dies gilt auch für den Einsatz effizienter PKW (Elektromotoren, am effizientesten im Vergleich der alternativen Antriebstechnologien) und für Wärme/Kälteanwendungen im Sektor Industrie (siehe Effizienzlandkarte Institut Heidelberg von 2013, das gilt heute immer noch).</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Energieeffizienz – ein auf den ersten Blick sperriges Wort – beschreibt das Verhältnis von erzieltem Nutzen zu eingesetzter Energie. Umgangssprachlich gelten Anlagen, Geräte oder Gebäude als "energieeffizient", wenn vergleichsweise wenig Energie für deren Betrieb aufgewendet werden muss.</a:t>
            </a:r>
          </a:p>
          <a:p>
            <a:endParaRPr lang="de-DE" altLang="de-DE" dirty="0">
              <a:latin typeface="Arial" pitchFamily="34" charset="0"/>
              <a:ea typeface="ＭＳ Ｐゴシック" pitchFamily="34" charset="-128"/>
            </a:endParaRPr>
          </a:p>
        </p:txBody>
      </p:sp>
      <p:sp>
        <p:nvSpPr>
          <p:cNvPr id="185348" name="Foliennummernplatzhalt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FF9D4ACB-B6DE-465D-A3DB-E942279ADA60}" type="slidenum">
              <a:rPr lang="de-DE" altLang="de-DE" smtClean="0"/>
              <a:pPr>
                <a:spcBef>
                  <a:spcPct val="0"/>
                </a:spcBef>
              </a:pPr>
              <a:t>18</a:t>
            </a:fld>
            <a:endParaRPr lang="de-DE" altLang="de-DE"/>
          </a:p>
        </p:txBody>
      </p:sp>
    </p:spTree>
    <p:extLst>
      <p:ext uri="{BB962C8B-B14F-4D97-AF65-F5344CB8AC3E}">
        <p14:creationId xmlns:p14="http://schemas.microsoft.com/office/powerpoint/2010/main" val="3469489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ＭＳ Ｐゴシック" charset="-128"/>
                <a:cs typeface="+mn-cs"/>
              </a:rPr>
              <a:t>Die Energie, die wir dann noch benötigen, müssen wir mit erneuerbaren Energien bereitstellen. </a:t>
            </a:r>
          </a:p>
          <a:p>
            <a:r>
              <a:rPr lang="de-DE" sz="1200" kern="1200" dirty="0">
                <a:solidFill>
                  <a:schemeClr val="tx1"/>
                </a:solidFill>
                <a:effectLst/>
                <a:latin typeface="Arial" charset="0"/>
                <a:ea typeface="ＭＳ Ｐゴシック" charset="-128"/>
                <a:cs typeface="+mn-cs"/>
              </a:rPr>
              <a:t>Die Energieproduktion mit Erneuerbaren senkt unsere CO</a:t>
            </a:r>
            <a:r>
              <a:rPr lang="de-DE" sz="1200" kern="1200" baseline="-25000" dirty="0">
                <a:solidFill>
                  <a:schemeClr val="tx1"/>
                </a:solidFill>
                <a:effectLst/>
                <a:latin typeface="Arial" charset="0"/>
                <a:ea typeface="ＭＳ Ｐゴシック" charset="-128"/>
                <a:cs typeface="+mn-cs"/>
              </a:rPr>
              <a:t>2</a:t>
            </a:r>
            <a:r>
              <a:rPr lang="de-DE" sz="1200" kern="1200" dirty="0">
                <a:solidFill>
                  <a:schemeClr val="tx1"/>
                </a:solidFill>
                <a:effectLst/>
                <a:latin typeface="Arial" charset="0"/>
                <a:ea typeface="ＭＳ Ｐゴシック" charset="-128"/>
                <a:cs typeface="+mn-cs"/>
              </a:rPr>
              <a:t> Emissionen. Außerdem stehen Erneuerbare Energien, insbesondere die Nutzung von Sonnen und Windenergie, uns unbegrenzt und günstig zur Verfügung. Sie sind vielseitig einsetzbar als Strom oder Wärme. Sie fördern die Unabhängigkeit von fossilen Brennstoffen und Energieimporten und stärken die regionale Wirtschaftskraft. Wichtig ist, dass die Nutzung nachhaltig ist, die Energie nicht verschwendet wird (1. Sprung ist das Energie sparen!) und soziale Aspekte und Umweltauswirkungen beachtet werden.</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19</a:t>
            </a:fld>
            <a:endParaRPr lang="de-DE"/>
          </a:p>
        </p:txBody>
      </p:sp>
    </p:spTree>
    <p:extLst>
      <p:ext uri="{BB962C8B-B14F-4D97-AF65-F5344CB8AC3E}">
        <p14:creationId xmlns:p14="http://schemas.microsoft.com/office/powerpoint/2010/main" val="731166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ＭＳ Ｐゴシック" charset="-128"/>
                <a:cs typeface="+mn-cs"/>
              </a:rPr>
              <a:t>Was wir gemeinsam schaffen wollen und müssen ist eine dauerhafte und wirkungsvolle Reduktion der CO2-Emissionen, der Treibhausgas Emissionen. Das ist der große Sprung, die Herausforderung, die es zu meistern gilt.</a:t>
            </a:r>
          </a:p>
          <a:p>
            <a:r>
              <a:rPr lang="de-DE" sz="1200" kern="1200" dirty="0">
                <a:solidFill>
                  <a:schemeClr val="tx1"/>
                </a:solidFill>
                <a:effectLst/>
                <a:latin typeface="Arial" charset="0"/>
                <a:ea typeface="ＭＳ Ｐゴシック" charset="-128"/>
                <a:cs typeface="+mn-cs"/>
              </a:rPr>
              <a:t>Wir werden heute sehen, wo wir aktuell stehen, was jede und jeder Einzelne zum Erfolg dieser großen Aufgaben beitragen kann und was wir alle gemeinsam tun können. </a:t>
            </a:r>
          </a:p>
          <a:p>
            <a:r>
              <a:rPr lang="de-DE" sz="1200" kern="1200" dirty="0">
                <a:solidFill>
                  <a:schemeClr val="tx1"/>
                </a:solidFill>
                <a:effectLst/>
                <a:latin typeface="Arial" charset="0"/>
                <a:ea typeface="ＭＳ Ｐゴシック" charset="-128"/>
                <a:cs typeface="+mn-cs"/>
              </a:rPr>
              <a:t>Wir nutzen dafür den Energie-Atlas Bayern. Er ist das Internetportal der Bayerischen Staatsregierung zur Energiewende und zu den Themen Energiesparen, Energieeffizienz und Erneuerbare Energien.</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a:t>
            </a:fld>
            <a:endParaRPr lang="de-DE"/>
          </a:p>
        </p:txBody>
      </p:sp>
    </p:spTree>
    <p:extLst>
      <p:ext uri="{BB962C8B-B14F-4D97-AF65-F5344CB8AC3E}">
        <p14:creationId xmlns:p14="http://schemas.microsoft.com/office/powerpoint/2010/main" val="1895562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kann ICH tun?</a:t>
            </a:r>
          </a:p>
          <a:p>
            <a:pPr marL="0" marR="0" lvl="0" indent="0" algn="l" defTabSz="914400" rtl="0" eaLnBrk="1" fontAlgn="base" latinLnBrk="0" hangingPunct="1">
              <a:lnSpc>
                <a:spcPct val="107000"/>
              </a:lnSpc>
              <a:spcBef>
                <a:spcPct val="30000"/>
              </a:spcBef>
              <a:spcAft>
                <a:spcPts val="800"/>
              </a:spcAft>
              <a:buClrTx/>
              <a:buSzTx/>
              <a:buFontTx/>
              <a:buNone/>
              <a:tabLst/>
              <a:defRPr/>
            </a:pPr>
            <a:r>
              <a:rPr lang="de-DE" dirty="0"/>
              <a:t>insbesondere 1. und 2. Sprung wichtig</a:t>
            </a:r>
          </a:p>
          <a:p>
            <a:pPr>
              <a:lnSpc>
                <a:spcPct val="107000"/>
              </a:lnSpc>
              <a:spcAft>
                <a:spcPts val="8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kann jede und jeder tun, um die Energiewende voranzubringen?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Auch hierauf liefert der Energie-Atlas Bayern Antworten. Wir werden uns mit den einzelnen Handlungsfeldern befassen.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Der erste Schritt für jede und jeden von uns kann sein, sich eine Sache vorzunehmen und zu verändern und sich die eigenen Routinen bewusstzumachen. Vielleicht nur einmal oder einen Tag lang oder für eine Woche Ein erster Schritt dazu kann sein, über einen CO2 Rechner zu prüfen, in welchen Bereichen ich persönlich besonders hohe CO2 Emissionen habe und wo ich beginnen kann sie zu senken (LfU stellt CO2 Rechner zur Verfügung, siehe https://www.lfu.bayern.de/energie/co2_rechner/index.htm).</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Wir sprechen jetzt über viele Möglichkeiten, die im Energie-Atlas Bayern dargestellt werden. Sie können sich direkt notieren, falls Sie mit einem der Punkte beginnen möchten</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20</a:t>
            </a:fld>
            <a:endParaRPr lang="de-DE"/>
          </a:p>
        </p:txBody>
      </p:sp>
    </p:spTree>
    <p:extLst>
      <p:ext uri="{BB962C8B-B14F-4D97-AF65-F5344CB8AC3E}">
        <p14:creationId xmlns:p14="http://schemas.microsoft.com/office/powerpoint/2010/main" val="1364148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0CAF0DC5-928C-4E04-862C-4AB10A308FAE}" type="slidenum">
              <a:rPr lang="de-DE" altLang="de-DE" smtClean="0"/>
              <a:pPr>
                <a:spcBef>
                  <a:spcPct val="0"/>
                </a:spcBef>
              </a:pPr>
              <a:t>21</a:t>
            </a:fld>
            <a:endParaRPr lang="de-DE" altLang="de-DE"/>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Stromsparen im Haushalt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Sie sehen hier das Stromsparhaus. Farblich markiert sind die Bereiche, für die wir Strom im Haushalt verbrauchen. Sie sehen, dass ein durchschnittlicher 3-Personen-Haushalt fast 50 % Strom sparen kann.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Wie geht das? Am wichtigsten ist das vollständige Abschalten, wenn Geräte nicht gebraucht werden. Der Stand-By Betrieb ermöglicht beispielsweise das schnelle Anschalten von Radio oder Fernseher mit einer Fernbedienung oder das Starten der Waschmaschine über eine App. Allerdings verbrauchen Geräte im Stand-By Betrieb dauerhaft Strom, auch wenn sie nicht genutzt werden. 3 % des Stromverbrauchs in Deutschland macht dieser Stand-By Betrieb von Geräten aus. Der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WLan</a:t>
            </a:r>
            <a:r>
              <a:rPr lang="de-DE" sz="1200" dirty="0">
                <a:effectLst/>
                <a:latin typeface="Calibri" panose="020F0502020204030204" pitchFamily="34" charset="0"/>
                <a:ea typeface="Calibri" panose="020F0502020204030204" pitchFamily="34" charset="0"/>
                <a:cs typeface="Times New Roman" panose="02020603050405020304" pitchFamily="18" charset="0"/>
              </a:rPr>
              <a:t>-Router ist einer der größten Verbraucher im Stand-By. Deshalb: Abschalten, zum Beispiel mit abschaltbaren Steckerleisten. Zum ersten Sprung gehört auch die Frage, ob ein zweiter oder größerer Kühl- oder Gefrierschrank, Fernseher oder Laptop wirklich gebraucht wird. Beim Kauf von neuen Elektrogeräten achten Sie unbedingt auf die Verwendung und Dimensionierung. Stellen Sie sich die Frage: Brauche ich einen Trockner? -Wäsche trocknen auf der Leine spart viel Energie. Brauche ich einen sehr großen Kühlschrank oder reicht ein kleinerer? Kaufen Sie Geräte der höchsten verfügbaren Energieeffizienzklasse und setzen Sie bei Beleuchtung auf LEDs. Beim Kochen sollten Sie immer einen Deckel verwenden.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Sie sagen: das Thema Strom sparen im Haushalt möchte ich angehen </a:t>
            </a:r>
            <a:r>
              <a:rPr lang="de-DE" sz="1200" kern="1200" dirty="0">
                <a:solidFill>
                  <a:schemeClr val="tx1"/>
                </a:solidFill>
                <a:effectLst/>
                <a:latin typeface="Arial" charset="0"/>
                <a:ea typeface="ＭＳ Ｐゴシック" charset="-128"/>
                <a:cs typeface="+mn-cs"/>
              </a:rPr>
              <a:t>finden Sie beim Energie-Atlas Bayern verschiedenes Infomaterial dazu. </a:t>
            </a:r>
            <a:r>
              <a:rPr lang="de-DE" sz="1200" dirty="0">
                <a:effectLst/>
                <a:latin typeface="Calibri" panose="020F0502020204030204" pitchFamily="34" charset="0"/>
                <a:ea typeface="Calibri" panose="020F0502020204030204" pitchFamily="34" charset="0"/>
                <a:cs typeface="Times New Roman" panose="02020603050405020304" pitchFamily="18" charset="0"/>
              </a:rPr>
              <a:t>Auf dem Energie-Atlas Bayern finden Sie auch einen Haushaltsgerätecheck </a:t>
            </a:r>
            <a:r>
              <a:rPr lang="de-DE" sz="1200" kern="1200" dirty="0">
                <a:solidFill>
                  <a:schemeClr val="tx1"/>
                </a:solidFill>
                <a:effectLst/>
                <a:latin typeface="Arial" charset="0"/>
                <a:ea typeface="ＭＳ Ｐゴシック" charset="-128"/>
                <a:cs typeface="+mn-cs"/>
              </a:rPr>
              <a:t>(</a:t>
            </a:r>
            <a:r>
              <a:rPr lang="de-DE" sz="1200" u="sng" kern="1200" dirty="0">
                <a:solidFill>
                  <a:schemeClr val="tx1"/>
                </a:solidFill>
                <a:effectLst/>
                <a:latin typeface="Arial" charset="0"/>
                <a:ea typeface="ＭＳ Ｐゴシック" charset="-128"/>
                <a:cs typeface="+mn-cs"/>
                <a:hlinkClick r:id="rId3"/>
              </a:rPr>
              <a:t>https://www.energieatlas.bayern.de/buerger/stromsparen/haushaltsgeraetecheck</a:t>
            </a:r>
            <a:r>
              <a:rPr lang="de-DE" sz="1200" kern="1200" dirty="0">
                <a:solidFill>
                  <a:schemeClr val="tx1"/>
                </a:solidFill>
                <a:effectLst/>
                <a:latin typeface="Arial" charset="0"/>
                <a:ea typeface="ＭＳ Ｐゴシック" charset="-128"/>
                <a:cs typeface="+mn-cs"/>
              </a:rPr>
              <a:t>)</a:t>
            </a:r>
            <a:r>
              <a:rPr lang="de-DE" sz="1200" dirty="0">
                <a:effectLst/>
                <a:latin typeface="Calibri" panose="020F0502020204030204" pitchFamily="34" charset="0"/>
                <a:ea typeface="Calibri" panose="020F0502020204030204" pitchFamily="34" charset="0"/>
                <a:cs typeface="Times New Roman" panose="02020603050405020304" pitchFamily="18" charset="0"/>
              </a:rPr>
              <a:t>, bei dem Sie erfahren ob sich der Austausch ihres Gerätes lohnt oder noch nicht.</a:t>
            </a:r>
          </a:p>
          <a:p>
            <a:pPr eaLnBrk="1" hangingPunct="1"/>
            <a:endParaRPr lang="de-DE" altLang="de-DE" dirty="0">
              <a:latin typeface="Arial" pitchFamily="34" charset="0"/>
              <a:ea typeface="ＭＳ Ｐゴシック" pitchFamily="34" charset="-128"/>
            </a:endParaRPr>
          </a:p>
        </p:txBody>
      </p:sp>
    </p:spTree>
    <p:extLst>
      <p:ext uri="{BB962C8B-B14F-4D97-AF65-F5344CB8AC3E}">
        <p14:creationId xmlns:p14="http://schemas.microsoft.com/office/powerpoint/2010/main" val="3630259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Heizung optimieren – ein Punkt den wir alle angehen können. Hier gibt es eine tolle Checkliste auf www.heizungsoptimierung.bayern.de, mit der Sie viele Punkte direkt selbst zuhause prüfen und einstellen können (z. B. der Hinweis, dass alle Heizkörper in einem Raum gleichmäßig aufgedreht werden sollten, das spart Energie), egal ob Sie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MieterIn</a:t>
            </a:r>
            <a:r>
              <a:rPr lang="de-DE" sz="1200" dirty="0">
                <a:effectLst/>
                <a:latin typeface="Calibri" panose="020F0502020204030204" pitchFamily="34" charset="0"/>
                <a:ea typeface="Calibri" panose="020F0502020204030204" pitchFamily="34" charset="0"/>
                <a:cs typeface="Times New Roman" panose="02020603050405020304" pitchFamily="18" charset="0"/>
              </a:rPr>
              <a:t> oder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EigentümerIn</a:t>
            </a:r>
            <a:r>
              <a:rPr lang="de-DE" sz="1200" dirty="0">
                <a:effectLst/>
                <a:latin typeface="Calibri" panose="020F0502020204030204" pitchFamily="34" charset="0"/>
                <a:ea typeface="Calibri" panose="020F0502020204030204" pitchFamily="34" charset="0"/>
                <a:cs typeface="Times New Roman" panose="02020603050405020304" pitchFamily="18" charset="0"/>
              </a:rPr>
              <a:t> sind. Es gibt auch einige Punkte bei denen Sie die Hilfe von Fachpersonal in Anspruch nehmen müssen.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Sie sagen: ja das ist mein erster Schritt zum Energiesparen, finden Sie hier alle relevanten Informationen.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p>
            <a:r>
              <a:rPr lang="de-DE" sz="1200" kern="1200" dirty="0">
                <a:solidFill>
                  <a:schemeClr val="tx1"/>
                </a:solidFill>
                <a:effectLst/>
                <a:latin typeface="Arial" charset="0"/>
                <a:ea typeface="ＭＳ Ｐゴシック" charset="-128"/>
                <a:cs typeface="+mn-cs"/>
              </a:rPr>
              <a:t>Besonders wichtig, wenn Sie vor einem Wohnungswechsel stehen: Wie viel Wohnfläche brauche ich wirklich? (diese muss ja auch beheizt werden)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22</a:t>
            </a:fld>
            <a:endParaRPr lang="de-DE"/>
          </a:p>
        </p:txBody>
      </p:sp>
    </p:spTree>
    <p:extLst>
      <p:ext uri="{BB962C8B-B14F-4D97-AF65-F5344CB8AC3E}">
        <p14:creationId xmlns:p14="http://schemas.microsoft.com/office/powerpoint/2010/main" val="93379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kann ich tun beim Thema Bauen und Sanieren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Das Thema bietet großes Einsparpotenzial:</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Bis zu 85 % des Wärmeverbrauchs können durch energieeffizientes Bauen oder eine hochwertige Sanierung eingespart werden.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die vier Komponenten Dämmung, Fenster, Heizung und Lüftung professionell eingebaut und aufeinander abgestimmt sind, ist das Gebäude energieeffizient.</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Hier gibt es einige Hintergründe zu beachten. Wenn Sie sich hierzu informieren wollen, empfehle ich Ihnen wiederum den Energieatlas Bayern. Wir haben zu diesem Thema umfangreiches Informationsmaterial zusammengestellt, das Sie sich herunterladen oder kostenfrei bestellen können.</a:t>
            </a:r>
          </a:p>
          <a:p>
            <a:r>
              <a:rPr lang="de-DE" dirty="0"/>
              <a:t>https://www.energieatlas.bayern.de/buerger/bauen_sanieren</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23</a:t>
            </a:fld>
            <a:endParaRPr lang="de-DE"/>
          </a:p>
        </p:txBody>
      </p:sp>
    </p:spTree>
    <p:extLst>
      <p:ext uri="{BB962C8B-B14F-4D97-AF65-F5344CB8AC3E}">
        <p14:creationId xmlns:p14="http://schemas.microsoft.com/office/powerpoint/2010/main" val="3187900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kann ich tun beim Thema Mobilität.</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Wie bereits angekündigt, bietet dieser Bereich, neben der Sanierung und Heizungserneuerung, ein großes Einsparpotenzial. Und Sie sehen hier in dieser Graphik, wie viele Kilometer Sie reisen können bis Sie eine Tonne CO2 verbraucht haben. Mit dem Reisebus sind das 33.000 km, mit dem Fernzug 22.100 km, mit den Zügen des Nahverkehrs 12.800 km, mit dem Auto 7.000 km und mit dem Flugzeug 4.300 km. Diese Daten sind von 2010.</a:t>
            </a:r>
          </a:p>
          <a:p>
            <a:pPr algn="l"/>
            <a:endParaRPr lang="de-DE" sz="1200"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24</a:t>
            </a:fld>
            <a:endParaRPr lang="de-DE"/>
          </a:p>
        </p:txBody>
      </p:sp>
    </p:spTree>
    <p:extLst>
      <p:ext uri="{BB962C8B-B14F-4D97-AF65-F5344CB8AC3E}">
        <p14:creationId xmlns:p14="http://schemas.microsoft.com/office/powerpoint/2010/main" val="2318870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Die Fragen, die Sie sich zu diesem Thema stellen können sind zum Beispiel:</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Wo steht das Haus, die Wohnung, in dem ich wohne? Wie lang sind meine täglichen Wege? Ist es möglich Fahrgemeinschaften zu bilden? Wo und wie verbringe ich meine Freizeit?</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Möglichkeiten um CO2 einzusparen:</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das Auto stehen lassen, gerade für Kurzstrecken,</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Sie sich zu Fuß, mit dem Rad, im Bus oder der Bahn fortbewegen, sind Sie umweltfreundlicher unterwegs</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wo es geht, Fahrgemeinschaften und Car-Sharing-Angebote nutzen</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notwendig und nicht digital möglich, bei Dienstreisen die Bahn dem Flugzeug vorziehen</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beim Autokauf auf geringen Kraftstoffverbrauch achten oder ein Elektroauto kaufen</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Sie Auto fahren, dann die Reifen und deren Luftdruck richtig wählen und</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einen energiesparenden Fahrstil beachten.</a:t>
            </a:r>
          </a:p>
          <a:p>
            <a:pPr algn="l"/>
            <a:endParaRPr lang="de-DE" sz="1200" dirty="0"/>
          </a:p>
          <a:p>
            <a:pPr algn="l"/>
            <a:endParaRPr lang="de-DE" sz="1200" dirty="0"/>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kann jede und jeder von uns tun? Letztendlich ist das wichtigste, dass wir gemeinsam anfangen. Also nehmen Sie sich gerne eine konkrete Sache vor, die Sie angehen wollen. Zum Beispiel: das Ziel weniger/ kein Auto zu fahren. Dann starten Sie und schreiben auf, wie oft fahre ich wohin, welche Fahrten könnte ich ersetzen, welche zusammenlegen. Schritt für Schritt verbessern Sie ihren CO</a:t>
            </a:r>
            <a:r>
              <a:rPr lang="de-DE" sz="12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de-DE" sz="1200" dirty="0">
                <a:effectLst/>
                <a:latin typeface="Calibri" panose="020F0502020204030204" pitchFamily="34" charset="0"/>
                <a:ea typeface="Calibri" panose="020F0502020204030204" pitchFamily="34" charset="0"/>
                <a:cs typeface="Times New Roman" panose="02020603050405020304" pitchFamily="18" charset="0"/>
              </a:rPr>
              <a:t>-Fußabdruck bei der Mobilität. Wenn Sie mit Ihrem Zielpunkt zufrieden sind, halten Sie ihn möglichst aufrecht und widmen Sie sich einer neuen Sache. Ziehen Sie sozusagen eine neue Karte. </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Ein toller Effekt ist, dass Sie mit ihrem Handeln auch eine Wirkung auf andere haben. Das heißt andere Menschen sehen, dass Sie etwas verändern und denken dadurch selbst über ihre Routinen nach und beginnen vielleicht auch etwas zu verändern.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Denn letztlich schaffen wir nur gemeinsam die Energiewende, den Weg hin zur Klimaneutralität.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Und das Handeln jedes Einzelnen und jeder Einzelnen hat auch Wirkung auf die Kommune!</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Und damit kommen wir zum nächsten Abschnitt:</a:t>
            </a:r>
          </a:p>
          <a:p>
            <a:pPr algn="l"/>
            <a:endParaRPr lang="de-DE" sz="1200"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25</a:t>
            </a:fld>
            <a:endParaRPr lang="de-DE"/>
          </a:p>
        </p:txBody>
      </p:sp>
    </p:spTree>
    <p:extLst>
      <p:ext uri="{BB962C8B-B14F-4D97-AF65-F5344CB8AC3E}">
        <p14:creationId xmlns:p14="http://schemas.microsoft.com/office/powerpoint/2010/main" val="3339582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können WIR gemeinsam tun?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Kommunen sind entscheidende Akteure für die Energiewende und wirksamen Klimaschutz. D. h. Sie und ich, wir alle gemeinsam haben eine sehr gute Möglichkeit hier Veränderungen für viele Menschen anzustoßen. Wenn Sie sich zum Beispiel in kommunalen Strukturen engagieren, dann haben Sie hier eine gute Wirkplattform für das Thema Energiesparen. Außerdem reagieren Kommunen oder Stadtteile in der Regel schneller als gesetzgebende Strukturen auf die Veränderungen, die durch Bürgerinnen und Bürger angefangen werden.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Eine Frage hier könnte zum Beispiel sein: Wie lauten die Ziele der Kommunalentwicklung bzgl. der Energieversorgung in meiner Stadt oder in meiner Kommune oder in meinem Stadtteil?</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26</a:t>
            </a:fld>
            <a:endParaRPr lang="de-DE"/>
          </a:p>
        </p:txBody>
      </p:sp>
    </p:spTree>
    <p:extLst>
      <p:ext uri="{BB962C8B-B14F-4D97-AF65-F5344CB8AC3E}">
        <p14:creationId xmlns:p14="http://schemas.microsoft.com/office/powerpoint/2010/main" val="2491817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Der Werkzeugkasten für Kommunen auf dem Energieatlas Bayern steht dafür zur Verfügung. Es geht dabei um das Thema INFORMATION!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https://www.energieatlas.bayern.de/kommunen/werkzeugkasten</a:t>
            </a:r>
          </a:p>
          <a:p>
            <a:pPr>
              <a:lnSpc>
                <a:spcPct val="107000"/>
              </a:lnSpc>
              <a:spcAft>
                <a:spcPts val="8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200" kern="1200" dirty="0">
                <a:solidFill>
                  <a:schemeClr val="tx1"/>
                </a:solidFill>
                <a:effectLst/>
                <a:latin typeface="Arial" charset="0"/>
                <a:ea typeface="ＭＳ Ｐゴシック" charset="-128"/>
                <a:cs typeface="+mn-cs"/>
              </a:rPr>
              <a:t>Er ist frei zugänglich für kommunale Mitarbeitende, aber auch für jeden Bürger und jede Bürgerin. Er bietet Material zu folgenden Fragen: was machen wir hier eigentlich schon? Wie werden Mitbürgerinnen und Mitbürger über das Thema Energiewende informiert? Werden Ausstellungen geliehen, die ausgestellt werden können?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Gibt es Energieaktivitäten und was machen denn unsere Nachbarstadtteile und Kommunen schon? </a:t>
            </a:r>
          </a:p>
          <a:p>
            <a:pPr marL="0" marR="0" lvl="0" indent="0" algn="l" defTabSz="914400" rtl="0" eaLnBrk="1" fontAlgn="base" latinLnBrk="0" hangingPunct="1">
              <a:lnSpc>
                <a:spcPct val="107000"/>
              </a:lnSpc>
              <a:spcBef>
                <a:spcPct val="30000"/>
              </a:spcBef>
              <a:spcAft>
                <a:spcPts val="800"/>
              </a:spcAft>
              <a:buClrTx/>
              <a:buSzTx/>
              <a:buFontTx/>
              <a:buNone/>
              <a:tabLst/>
              <a:defRPr/>
            </a:pPr>
            <a:r>
              <a:rPr lang="de-DE" sz="1200" kern="1200" dirty="0">
                <a:solidFill>
                  <a:schemeClr val="tx1"/>
                </a:solidFill>
                <a:effectLst/>
                <a:latin typeface="Arial" charset="0"/>
                <a:ea typeface="ＭＳ Ｐゴシック" charset="-128"/>
                <a:cs typeface="+mn-cs"/>
              </a:rPr>
              <a:t>Beim Energiesparfestival Synergie können Sie bei Veranstaltungen zum Thema Nachhaltigkeit und Energie Inspiration für den eigenen Lebensstil geben. https://www.energieatlas.bayern.de/kommunen/synergie</a:t>
            </a:r>
          </a:p>
          <a:p>
            <a:pPr>
              <a:lnSpc>
                <a:spcPct val="107000"/>
              </a:lnSpc>
              <a:spcAft>
                <a:spcPts val="8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DF1FE7DE-306B-40DA-8729-EE4B1E1D728A}" type="slidenum">
              <a:rPr lang="de-DE" smtClean="0"/>
              <a:pPr/>
              <a:t>27</a:t>
            </a:fld>
            <a:endParaRPr lang="de-DE"/>
          </a:p>
        </p:txBody>
      </p:sp>
    </p:spTree>
    <p:extLst>
      <p:ext uri="{BB962C8B-B14F-4D97-AF65-F5344CB8AC3E}">
        <p14:creationId xmlns:p14="http://schemas.microsoft.com/office/powerpoint/2010/main" val="682349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Wenn es darum geht, selbst Energie einzusparen, dann haben Kommunen/kommunale Strukturen sehr gute Möglichkeiten, indem Sie die eigenen Liegenschaften energetisch optimieren. Dafür gibt es Förderprogramme und Informationen im Energie-Atlas Bayern.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https://www.energieatlas.bayern.de/kommunen/energiemanagement</a:t>
            </a:r>
          </a:p>
          <a:p>
            <a:pPr>
              <a:lnSpc>
                <a:spcPct val="107000"/>
              </a:lnSpc>
              <a:spcAft>
                <a:spcPts val="8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Mit</a:t>
            </a:r>
            <a:r>
              <a:rPr lang="de-DE" sz="1200" baseline="0" dirty="0">
                <a:effectLst/>
                <a:latin typeface="Calibri" panose="020F0502020204030204" pitchFamily="34" charset="0"/>
                <a:ea typeface="Calibri" panose="020F0502020204030204" pitchFamily="34" charset="0"/>
                <a:cs typeface="Times New Roman" panose="02020603050405020304" pitchFamily="18" charset="0"/>
              </a:rPr>
              <a:t> einem kommunalen Energiemanagement (KEM) werden die Verbräuche von Schwimmbädern, Schulen, Verwaltungsgebäuden systematisch ermittelt, die großen Verbraucher identifiziert und Veränderungen geplant.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200" kern="1200" dirty="0">
                <a:solidFill>
                  <a:schemeClr val="tx1"/>
                </a:solidFill>
                <a:effectLst/>
                <a:latin typeface="Arial" charset="0"/>
                <a:ea typeface="ＭＳ Ｐゴシック" charset="-128"/>
                <a:cs typeface="+mn-cs"/>
              </a:rPr>
              <a:t>Großes Einsparpotential bei Sanierung und Neubau: es gibt Standards die eingehalten werden sollten und die realistisch umsetzbar sind. Auch das können Sie als Bewohnerin oder Bewohner einer Stadt/Kommune oder Stadtteil einfordern. Ein Richtwert für die Senkung des Heizenergiebedarfs bei der energetischen Sanierung liegt bei 40 kWh/(m² a). Zudem sollten Neubauten im Passivhausstandard (15 kWh/(m² a)) errichtet werden.</a:t>
            </a:r>
          </a:p>
          <a:p>
            <a:r>
              <a:rPr lang="de-DE" sz="1200" kern="1200" dirty="0">
                <a:solidFill>
                  <a:schemeClr val="tx1"/>
                </a:solidFill>
                <a:effectLst/>
                <a:latin typeface="Arial" charset="0"/>
                <a:ea typeface="ＭＳ Ｐゴシック" charset="-128"/>
                <a:cs typeface="+mn-cs"/>
              </a:rPr>
              <a:t>Bzgl. Straßenbeleuchtung: diese benötigt in Deutschland jährlich mehrere Milliarden Kilowattstunden Strom. Um Energie und Geld zu sparen und um das Klima schützen, sollte die Straßenbeleuchtung zugunsten einer energieeffizienteren Straßenbeleuchtung (LED mit Bedarfssteuerung) ausgetauscht werden. https://www.energieatlas.bayern.de/kommunen/energiemanagement/beleuchtung</a:t>
            </a:r>
          </a:p>
          <a:p>
            <a:endParaRPr lang="de-DE" sz="1200" kern="1200" dirty="0">
              <a:solidFill>
                <a:schemeClr val="tx1"/>
              </a:solidFill>
              <a:effectLst/>
              <a:latin typeface="Arial" charset="0"/>
              <a:ea typeface="ＭＳ Ｐゴシック" charset="-128"/>
              <a:cs typeface="+mn-cs"/>
            </a:endParaRPr>
          </a:p>
        </p:txBody>
      </p:sp>
      <p:sp>
        <p:nvSpPr>
          <p:cNvPr id="4" name="Foliennummernplatzhalter 3"/>
          <p:cNvSpPr>
            <a:spLocks noGrp="1"/>
          </p:cNvSpPr>
          <p:nvPr>
            <p:ph type="sldNum" sz="quarter" idx="10"/>
          </p:nvPr>
        </p:nvSpPr>
        <p:spPr/>
        <p:txBody>
          <a:bodyPr/>
          <a:lstStyle/>
          <a:p>
            <a:fld id="{DF1FE7DE-306B-40DA-8729-EE4B1E1D728A}" type="slidenum">
              <a:rPr lang="de-DE" smtClean="0"/>
              <a:pPr/>
              <a:t>28</a:t>
            </a:fld>
            <a:endParaRPr lang="de-DE"/>
          </a:p>
        </p:txBody>
      </p:sp>
    </p:spTree>
    <p:extLst>
      <p:ext uri="{BB962C8B-B14F-4D97-AF65-F5344CB8AC3E}">
        <p14:creationId xmlns:p14="http://schemas.microsoft.com/office/powerpoint/2010/main" val="644560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Abwasser: Kläranlagen sind in Kommunen oft die größten Einzelverbraucher. https://www.energieatlas.bayern.de/kommunen/energiemanagement/abwasser</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Einsparmaßnahmen: Die Anpassung des Maschinenbetriebs in der biologischen Reinigungsstufe, Austausch gegen effiziente Aggregate und Nutzung von Abwasserwärme und Klärschlamm für die Strom- und Wärmegewinnung.</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Energiespar-</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Contracting</a:t>
            </a:r>
            <a:r>
              <a:rPr lang="de-DE" sz="1200" dirty="0">
                <a:effectLst/>
                <a:latin typeface="Calibri" panose="020F0502020204030204" pitchFamily="34" charset="0"/>
                <a:ea typeface="Calibri" panose="020F0502020204030204" pitchFamily="34" charset="0"/>
                <a:cs typeface="Times New Roman" panose="02020603050405020304" pitchFamily="18" charset="0"/>
              </a:rPr>
              <a:t>: d.h. Energiesparmaßnahmen trotz beschränktem Budget durchführen. Ein Energiedienstleistungsunternehmen, der sog.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Contractor</a:t>
            </a:r>
            <a:r>
              <a:rPr lang="de-DE" sz="1200" dirty="0">
                <a:effectLst/>
                <a:latin typeface="Calibri" panose="020F0502020204030204" pitchFamily="34" charset="0"/>
                <a:ea typeface="Calibri" panose="020F0502020204030204" pitchFamily="34" charset="0"/>
                <a:cs typeface="Times New Roman" panose="02020603050405020304" pitchFamily="18" charset="0"/>
              </a:rPr>
              <a:t> finanziert Energieeinsparmaßnahmen z.B. für eine Kommune. Der Contractor finanziert sich wiederum über die erzielten Einsparungen bei der Strom- und Wärmereduktion. https://www.energieatlas.bayern.de/kommunen/energiemanagement/contracting</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29</a:t>
            </a:fld>
            <a:endParaRPr lang="de-DE"/>
          </a:p>
        </p:txBody>
      </p:sp>
    </p:spTree>
    <p:extLst>
      <p:ext uri="{BB962C8B-B14F-4D97-AF65-F5344CB8AC3E}">
        <p14:creationId xmlns:p14="http://schemas.microsoft.com/office/powerpoint/2010/main" val="1085540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Wo stehen wir beim Thema Energie? </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Wir brauchen Energie für Strom, Wärme und Verkehr. </a:t>
            </a:r>
          </a:p>
          <a:p>
            <a:pPr>
              <a:lnSpc>
                <a:spcPct val="107000"/>
              </a:lnSpc>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Hier sehen Sie den Primärenergieverbrauch Bayerns von 1990 bis 2021. Primärenergie ist die Energie, die in den natürlich vorkommenden Energieträgern enthalten ist. Also die Energie, die ohne Umwandlungsprozess in einem Stück Kohle, im Erdgas, im Erdöl und in der Biomasse enthalten ist. Bei der Umwandlung dieser Energieträger verlieren wir nämlich bereits Energie, z.B. in den Raffinerien zur Erdölverarbeitung. Die Primärenergie in Bayern stammt insbesondere aus Energieimporten und aus in Bayern gewonnener Primärenergie (Wasserkraft und Abfall zum Beispiel).</a:t>
            </a:r>
          </a:p>
          <a:p>
            <a:pPr>
              <a:lnSpc>
                <a:spcPct val="107000"/>
              </a:lnSpc>
              <a:spcAft>
                <a:spcPts val="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Was wir sehen können ist, dass es in den letzten Jahren eine leichte Abnahme des Primärenergieverbrauchs gibt und dass der Anteil der Erneuerbaren Energien seit Mitte der 1990er Jahre immer weiter zugenommen hat.</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3</a:t>
            </a:fld>
            <a:endParaRPr lang="de-DE"/>
          </a:p>
        </p:txBody>
      </p:sp>
    </p:spTree>
    <p:extLst>
      <p:ext uri="{BB962C8B-B14F-4D97-AF65-F5344CB8AC3E}">
        <p14:creationId xmlns:p14="http://schemas.microsoft.com/office/powerpoint/2010/main" val="911522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Das ganze Paket kann die Kommune am besten angehen mit der Erstellung eines Energienutzungsplans.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Denn dadurch wird ein Konzept für die energetische Entwicklung der Gemeinde/Stadt.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Zudem fördert ein Energienutzungsplan die effiziente Nutzung von möglichen Energiepotentialen (z. B. Biogasnutzung mit Wärmekonzepten).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Er liefert außerdem Impulse für gemeinschaftliche Versorgungskonzepte bei neuen Heizungsanlagen in Wohnsiedlungen und schafft Grundlagen für Entscheidungen über energieeinsparende Renovierungsmaßnahmen oder alternative Energieversorgungskonzepte.</a:t>
            </a:r>
          </a:p>
          <a:p>
            <a:r>
              <a:rPr lang="de-DE" dirty="0"/>
              <a:t>https://www.energieatlas.bayern.de/kommunen/energienutzungsplan</a:t>
            </a:r>
          </a:p>
          <a:p>
            <a:endParaRPr lang="de-DE" dirty="0"/>
          </a:p>
          <a:p>
            <a:r>
              <a:rPr lang="de-DE" dirty="0"/>
              <a:t>Nutzen Sie das</a:t>
            </a:r>
            <a:r>
              <a:rPr lang="de-DE" baseline="0" dirty="0"/>
              <a:t> Mischpult „Energiemix Bayern vor Ort“ als Einstieg in den Energienutzungsplan: https://www.energieatlas.bayern.de/kommunen/mischpult</a:t>
            </a:r>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30</a:t>
            </a:fld>
            <a:endParaRPr lang="de-DE"/>
          </a:p>
        </p:txBody>
      </p:sp>
    </p:spTree>
    <p:extLst>
      <p:ext uri="{BB962C8B-B14F-4D97-AF65-F5344CB8AC3E}">
        <p14:creationId xmlns:p14="http://schemas.microsoft.com/office/powerpoint/2010/main" val="3375189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Wo wir alle gemeinsam ansetzen können in Bezug auf regionale Strukturen ist außerdem die Mobilität. Sie erinnern sich, der Verkehr macht in Bayern bei den energiebedingten CO2 Emissionen 36 % aus. D. h. Städte, Kommunen und Stadtteile brauchen neben dem Handeln einzelner Personen auch veränderte Verkehrskonzepte. Das bedeutet dann einen hohen Beitrag zum Klimaschutz aber vor allem auch eine Erhöhung der Attraktivität von Zentren. </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Stellen Sie sich vor, wie viel begrünter Raum und Platz mit Pflanzen und Bäumen rund um ihr Haus oder ihre Wohnung entstehen kann, wenn nicht überall Parkplätze und Straßen für PKW sind. Was wäre wenn vielleicht jede zweite Straße eine Fahrradstraße ist?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Und damit können wir außerdem die heißeren und trockeneren Sommer für uns erträglicher gestalten. </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Die Handlungsfelder sind vielfältig und wenn wir alle dazu Bedarf anmelden, dann wird das auch von den kommunalen Strukturen umgesetzt. Denn letztlich sparen Kommunen dadurch auch hohe Kosten ein, z. B. für die Schaffung von Parkraum, den Bau und die Reparatur von Straßen, für den Winterdienst, um Schäden durch Autounfälle zu beseitigen, die Feinstaubbelastung gering zu halten und den Lärm zu verringern.</a:t>
            </a:r>
          </a:p>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Handlungsfelder für neue Mobilitätskonzepte:</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Fußgängerinnen und Fußgänger</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ÖPNV</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Radverkehr</a:t>
            </a:r>
          </a:p>
          <a:p>
            <a:pPr marL="342900" lvl="0" indent="-342900">
              <a:lnSpc>
                <a:spcPct val="107000"/>
              </a:lnSpc>
              <a:spcAft>
                <a:spcPts val="800"/>
              </a:spcAft>
              <a:buFont typeface="Wingdings" panose="05000000000000000000" pitchFamily="2" charset="2"/>
              <a:buChar char=""/>
              <a:tabLst>
                <a:tab pos="457200" algn="l"/>
              </a:tabLst>
            </a:pPr>
            <a:r>
              <a:rPr lang="de-DE" sz="1200" dirty="0" err="1">
                <a:effectLst/>
                <a:latin typeface="Calibri" panose="020F0502020204030204" pitchFamily="34" charset="0"/>
                <a:ea typeface="Calibri" panose="020F0502020204030204" pitchFamily="34" charset="0"/>
                <a:cs typeface="Times New Roman" panose="02020603050405020304" pitchFamily="18" charset="0"/>
              </a:rPr>
              <a:t>CarSharing</a:t>
            </a:r>
            <a:r>
              <a:rPr lang="de-DE" sz="1200" dirty="0">
                <a:effectLst/>
                <a:latin typeface="Calibri" panose="020F0502020204030204" pitchFamily="34" charset="0"/>
                <a:ea typeface="Calibri" panose="020F0502020204030204" pitchFamily="34" charset="0"/>
                <a:cs typeface="Times New Roman" panose="02020603050405020304" pitchFamily="18" charset="0"/>
              </a:rPr>
              <a:t> und Mitfahrbörsen</a:t>
            </a:r>
          </a:p>
          <a:p>
            <a:pPr marL="342900" lvl="0" indent="-342900">
              <a:lnSpc>
                <a:spcPct val="107000"/>
              </a:lnSpc>
              <a:spcAft>
                <a:spcPts val="800"/>
              </a:spcAft>
              <a:buFont typeface="Wingdings" panose="05000000000000000000" pitchFamily="2" charset="2"/>
              <a:buChar char=""/>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Elektromobilität</a:t>
            </a:r>
          </a:p>
          <a:p>
            <a:pPr marL="342900" lvl="0" indent="-342900">
              <a:lnSpc>
                <a:spcPct val="107000"/>
              </a:lnSpc>
              <a:spcAft>
                <a:spcPts val="800"/>
              </a:spcAft>
              <a:buFont typeface="Wingdings" panose="05000000000000000000" pitchFamily="2" charset="2"/>
              <a:buChar char=""/>
              <a:tabLst>
                <a:tab pos="457200" algn="l"/>
              </a:tabLs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Wingdings" panose="05000000000000000000" pitchFamily="2" charset="2"/>
              <a:buNone/>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https://www.energieatlas.bayern.de/kommunen/mobilitaet</a:t>
            </a:r>
          </a:p>
          <a:p>
            <a:pPr marL="0" lvl="0" indent="0">
              <a:lnSpc>
                <a:spcPct val="107000"/>
              </a:lnSpc>
              <a:spcAft>
                <a:spcPts val="800"/>
              </a:spcAft>
              <a:buFont typeface="Wingdings" panose="05000000000000000000" pitchFamily="2" charset="2"/>
              <a:buNone/>
              <a:tabLst>
                <a:tab pos="457200" algn="l"/>
              </a:tabLs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Wingdings" panose="05000000000000000000" pitchFamily="2" charset="2"/>
              <a:buNone/>
              <a:tabLst>
                <a:tab pos="457200" algn="l"/>
              </a:tabLst>
            </a:pPr>
            <a:r>
              <a:rPr lang="de-DE" sz="1200" dirty="0">
                <a:effectLst/>
                <a:latin typeface="Calibri" panose="020F0502020204030204" pitchFamily="34" charset="0"/>
                <a:ea typeface="Calibri" panose="020F0502020204030204" pitchFamily="34" charset="0"/>
                <a:cs typeface="Times New Roman" panose="02020603050405020304" pitchFamily="18" charset="0"/>
              </a:rPr>
              <a:t>Interessante</a:t>
            </a:r>
            <a:r>
              <a:rPr lang="de-DE" sz="1200" baseline="0" dirty="0">
                <a:effectLst/>
                <a:latin typeface="Calibri" panose="020F0502020204030204" pitchFamily="34" charset="0"/>
                <a:ea typeface="Calibri" panose="020F0502020204030204" pitchFamily="34" charset="0"/>
                <a:cs typeface="Times New Roman" panose="02020603050405020304" pitchFamily="18" charset="0"/>
              </a:rPr>
              <a:t> Visualisierung: https://visualutopias.com</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31</a:t>
            </a:fld>
            <a:endParaRPr lang="de-DE"/>
          </a:p>
        </p:txBody>
      </p:sp>
    </p:spTree>
    <p:extLst>
      <p:ext uri="{BB962C8B-B14F-4D97-AF65-F5344CB8AC3E}">
        <p14:creationId xmlns:p14="http://schemas.microsoft.com/office/powerpoint/2010/main" val="3753915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32</a:t>
            </a:fld>
            <a:endParaRPr lang="de-DE"/>
          </a:p>
        </p:txBody>
      </p:sp>
    </p:spTree>
    <p:extLst>
      <p:ext uri="{BB962C8B-B14F-4D97-AF65-F5344CB8AC3E}">
        <p14:creationId xmlns:p14="http://schemas.microsoft.com/office/powerpoint/2010/main" val="3419954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Hintergrund der Berechnung:</a:t>
            </a:r>
          </a:p>
          <a:p>
            <a:endParaRPr lang="de-DE" dirty="0"/>
          </a:p>
          <a:p>
            <a:r>
              <a:rPr lang="de-DE" dirty="0"/>
              <a:t>Der gesamte</a:t>
            </a:r>
            <a:r>
              <a:rPr lang="de-DE" baseline="0" dirty="0"/>
              <a:t> </a:t>
            </a:r>
            <a:r>
              <a:rPr lang="de-DE" dirty="0"/>
              <a:t>Endenergiebedarf</a:t>
            </a:r>
            <a:r>
              <a:rPr lang="de-DE" baseline="0" dirty="0"/>
              <a:t> für alle Sektoren – Strom , Wärme und Verkehr - in Deutschland ca. 2400 TWh pro Jahr (https://www.umweltbundesamt.de/daten/energie/energieverbrauch-nach-energietraegern-sektoren#allgemeine-entwicklung-und-einflussfaktoren)</a:t>
            </a:r>
          </a:p>
          <a:p>
            <a:r>
              <a:rPr lang="de-DE" baseline="0" dirty="0">
                <a:sym typeface="Wingdings" panose="05000000000000000000" pitchFamily="2" charset="2"/>
              </a:rPr>
              <a:t> g</a:t>
            </a:r>
            <a:r>
              <a:rPr lang="de-DE" baseline="0" dirty="0"/>
              <a:t>eteilt durch 83 Mio. Menschen in Deutschland</a:t>
            </a:r>
          </a:p>
          <a:p>
            <a:r>
              <a:rPr lang="de-DE" baseline="0" dirty="0">
                <a:sym typeface="Wingdings" panose="05000000000000000000" pitchFamily="2" charset="2"/>
              </a:rPr>
              <a:t> g</a:t>
            </a:r>
            <a:r>
              <a:rPr lang="de-DE" baseline="0" dirty="0"/>
              <a:t>eteilt durch 365 Tage im Jahr</a:t>
            </a:r>
          </a:p>
          <a:p>
            <a:endParaRPr lang="de-DE" baseline="0" dirty="0"/>
          </a:p>
          <a:p>
            <a:r>
              <a:rPr lang="de-DE" baseline="0" dirty="0"/>
              <a:t>ergibt: 80 kWh</a:t>
            </a:r>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4</a:t>
            </a:fld>
            <a:endParaRPr lang="de-DE"/>
          </a:p>
        </p:txBody>
      </p:sp>
    </p:spTree>
    <p:extLst>
      <p:ext uri="{BB962C8B-B14F-4D97-AF65-F5344CB8AC3E}">
        <p14:creationId xmlns:p14="http://schemas.microsoft.com/office/powerpoint/2010/main" val="2111894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ＭＳ Ｐゴシック" charset="-128"/>
                <a:cs typeface="+mn-cs"/>
              </a:rPr>
              <a:t>Wir werfen jetzt einen Blick auf die CO2-Emissionen die wir in Bayern 2020 energiebedingt emittiert haben. Das sind jährlich insgesamt 72,6 Mio. Tonnen CO2. Daran hat die Strom- und Wärmeproduktion in Bayern einen Anteil von ca. 19 %; der Bereich Verkehr 36 %; Haushalt, Gewerbe und Handel 31 % und das verarbeitende Gewerbe 14 %. Behalten Sie gerne diese Verteilung grob im Hinterkopf. Zum Beispiel den hohen Anteil beim Verkehr. Denn das wird ein Handlungsfeld sein, auf das ich im Folgenden noch eingehen werden.</a:t>
            </a:r>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5</a:t>
            </a:fld>
            <a:endParaRPr lang="de-DE"/>
          </a:p>
        </p:txBody>
      </p:sp>
    </p:spTree>
    <p:extLst>
      <p:ext uri="{BB962C8B-B14F-4D97-AF65-F5344CB8AC3E}">
        <p14:creationId xmlns:p14="http://schemas.microsoft.com/office/powerpoint/2010/main" val="371059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Das Bayerische Landesamt für Umwelt ermittelt, wie sich das Klima in den einzelnen Regionen Bayerns bereits verändert hat und auch wie es sich noch verändert wird, wenn wir weiter im aktuellen Ausmaß CO2 emittieren. </a:t>
            </a:r>
          </a:p>
          <a:p>
            <a:pPr>
              <a:lnSpc>
                <a:spcPct val="107000"/>
              </a:lnSpc>
              <a:spcAft>
                <a:spcPts val="8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Die Abbildung zeigt, welche Folgen in Bayern zwischen den Jahren 1951 und 2019 schon aufgetreten sind. </a:t>
            </a:r>
          </a:p>
          <a:p>
            <a:r>
              <a:rPr lang="de-DE" sz="1200" kern="1200" dirty="0">
                <a:solidFill>
                  <a:schemeClr val="tx1"/>
                </a:solidFill>
                <a:effectLst/>
                <a:latin typeface="Arial" charset="0"/>
                <a:ea typeface="ＭＳ Ｐゴシック" charset="-128"/>
                <a:cs typeface="+mn-cs"/>
              </a:rPr>
              <a:t>Die mittlere Temperatur ist bereits um 1,9 °C angestiegen. Wir haben durchschnittlich 9 zusätzliche Tage mit einer Temperatur von über 30 °C. Die Sommer werden insgesamt wärmer (bis zu 5,5 °C) mit mehr tropischen Nächten. Im Winter gibt es aktuell deutlich weniger Tage unter 0 °C. Das bedeutet zwar weniger </a:t>
            </a:r>
            <a:r>
              <a:rPr lang="de-DE" sz="1200" kern="1200" dirty="0" err="1">
                <a:solidFill>
                  <a:schemeClr val="tx1"/>
                </a:solidFill>
                <a:effectLst/>
                <a:latin typeface="Arial" charset="0"/>
                <a:ea typeface="ＭＳ Ｐゴシック" charset="-128"/>
                <a:cs typeface="+mn-cs"/>
              </a:rPr>
              <a:t>Heiztage</a:t>
            </a:r>
            <a:r>
              <a:rPr lang="de-DE" sz="1200" kern="1200" dirty="0">
                <a:solidFill>
                  <a:schemeClr val="tx1"/>
                </a:solidFill>
                <a:effectLst/>
                <a:latin typeface="Arial" charset="0"/>
                <a:ea typeface="ＭＳ Ｐゴシック" charset="-128"/>
                <a:cs typeface="+mn-cs"/>
              </a:rPr>
              <a:t> (geringerer Energieverbrauch), aber durch die heißeren Sommer gibt es mehr </a:t>
            </a:r>
            <a:r>
              <a:rPr lang="de-DE" sz="1200" kern="1200" dirty="0" err="1">
                <a:solidFill>
                  <a:schemeClr val="tx1"/>
                </a:solidFill>
                <a:effectLst/>
                <a:latin typeface="Arial" charset="0"/>
                <a:ea typeface="ＭＳ Ｐゴシック" charset="-128"/>
                <a:cs typeface="+mn-cs"/>
              </a:rPr>
              <a:t>Kühltage</a:t>
            </a:r>
            <a:r>
              <a:rPr lang="de-DE" sz="1200" kern="1200" dirty="0">
                <a:solidFill>
                  <a:schemeClr val="tx1"/>
                </a:solidFill>
                <a:effectLst/>
                <a:latin typeface="Arial" charset="0"/>
                <a:ea typeface="ＭＳ Ｐゴシック" charset="-128"/>
                <a:cs typeface="+mn-cs"/>
              </a:rPr>
              <a:t> (verbraucht wiederum mehr Energie). Auch für die Vegetation und landwirtschaftliche Produktion haben heißere Sommer massive Auswirkungen. Es wird zu einer Umverteilung der Niederschläge kommen, Starkregenereignisse werden noch häufiger auftreten als jetzt schon. Die Sommer werden zunehmend trockener. Das heißt hier, wo wir leben, werden wir von diesen heißeren, trockeneren Sommern und diesen Starkregenereignissen betroffen sein. Das betrifft unsere Gesundheit und unsere Lebensumstände direkt.</a:t>
            </a:r>
          </a:p>
          <a:p>
            <a:endParaRPr lang="de-DE" dirty="0"/>
          </a:p>
          <a:p>
            <a:endParaRPr lang="de-DE" dirty="0"/>
          </a:p>
          <a:p>
            <a:r>
              <a:rPr lang="de-DE" dirty="0"/>
              <a:t>HINWEIS</a:t>
            </a:r>
            <a:r>
              <a:rPr lang="de-DE" baseline="0" dirty="0"/>
              <a:t> zu den Folien 7 bis 13</a:t>
            </a:r>
            <a:endParaRPr lang="de-DE" dirty="0"/>
          </a:p>
          <a:p>
            <a:r>
              <a:rPr lang="de-DE" dirty="0"/>
              <a:t>Die folgenden Folien</a:t>
            </a:r>
            <a:r>
              <a:rPr lang="de-DE" baseline="0" dirty="0"/>
              <a:t> stellen bereits für alle Klimaregionen Bayern eine entsprechende Darstellung zur Verfügung.</a:t>
            </a:r>
          </a:p>
          <a:p>
            <a:r>
              <a:rPr lang="de-DE" baseline="0" dirty="0"/>
              <a:t>Blenden Sie sich die für Sie passende Folie ein und die anderen entsprechend aus.</a:t>
            </a:r>
          </a:p>
          <a:p>
            <a:endParaRPr lang="de-DE" baseline="0" dirty="0"/>
          </a:p>
          <a:p>
            <a:r>
              <a:rPr lang="de-DE" baseline="0" dirty="0"/>
              <a:t>Wenn Sie selbst noch weitere Informationen zu Ihrer Klimaregion finden wollen, gehen Sie folgendermaßen vor.</a:t>
            </a:r>
            <a:endParaRPr lang="de-DE" dirty="0"/>
          </a:p>
          <a:p>
            <a:endParaRPr lang="de-DE" dirty="0"/>
          </a:p>
          <a:p>
            <a:r>
              <a:rPr lang="de-DE" dirty="0"/>
              <a:t>Link öffnen: </a:t>
            </a:r>
            <a:r>
              <a:rPr lang="de-DE" sz="1050" dirty="0">
                <a:hlinkClick r:id="rId3"/>
              </a:rPr>
              <a:t>https://www.lfu.bayern.de/klima/klimawandel/</a:t>
            </a:r>
            <a:br>
              <a:rPr lang="de-DE" sz="1050" dirty="0">
                <a:hlinkClick r:id="rId3"/>
              </a:rPr>
            </a:br>
            <a:r>
              <a:rPr lang="de-DE" sz="1050" dirty="0" err="1">
                <a:hlinkClick r:id="rId3"/>
              </a:rPr>
              <a:t>klimaveraenderung</a:t>
            </a:r>
            <a:r>
              <a:rPr lang="de-DE" sz="1050" dirty="0">
                <a:hlinkClick r:id="rId3"/>
              </a:rPr>
              <a:t>/index.htm</a:t>
            </a:r>
            <a:r>
              <a:rPr lang="de-DE" sz="1050" dirty="0"/>
              <a:t> </a:t>
            </a:r>
            <a:endParaRPr lang="de-DE" dirty="0"/>
          </a:p>
          <a:p>
            <a:r>
              <a:rPr lang="de-DE" dirty="0"/>
              <a:t>Klimaregion auswählen und .</a:t>
            </a:r>
            <a:r>
              <a:rPr lang="de-DE" dirty="0" err="1"/>
              <a:t>pdf</a:t>
            </a:r>
            <a:r>
              <a:rPr lang="de-DE" dirty="0"/>
              <a:t> öffnen,</a:t>
            </a:r>
            <a:br>
              <a:rPr lang="de-DE" dirty="0"/>
            </a:br>
            <a:r>
              <a:rPr lang="de-DE" dirty="0"/>
              <a:t>Abbildung auf Seite 3 suchen</a:t>
            </a:r>
          </a:p>
          <a:p>
            <a:pPr marL="0" indent="0">
              <a:buNone/>
            </a:pPr>
            <a:endParaRPr lang="de-DE" dirty="0"/>
          </a:p>
          <a:p>
            <a:r>
              <a:rPr lang="de-DE" dirty="0"/>
              <a:t>im .</a:t>
            </a:r>
            <a:r>
              <a:rPr lang="de-DE" dirty="0" err="1"/>
              <a:t>ppt</a:t>
            </a:r>
            <a:r>
              <a:rPr lang="de-DE" dirty="0"/>
              <a:t> neue Folie einfügen und anwählen</a:t>
            </a:r>
          </a:p>
          <a:p>
            <a:r>
              <a:rPr lang="de-DE" dirty="0"/>
              <a:t>im .</a:t>
            </a:r>
            <a:r>
              <a:rPr lang="de-DE" dirty="0" err="1"/>
              <a:t>ppt</a:t>
            </a:r>
            <a:r>
              <a:rPr lang="de-DE" dirty="0"/>
              <a:t> oben Reiter  Einfügen – Screenshot – Bildschirmausschnitt</a:t>
            </a:r>
          </a:p>
          <a:p>
            <a:r>
              <a:rPr lang="de-DE" dirty="0"/>
              <a:t>Bildausschnitt aus .</a:t>
            </a:r>
            <a:r>
              <a:rPr lang="de-DE" dirty="0" err="1"/>
              <a:t>pdf</a:t>
            </a:r>
            <a:r>
              <a:rPr lang="de-DE" dirty="0"/>
              <a:t> wählen (ganze Abbildung auf Seite 3)</a:t>
            </a:r>
          </a:p>
          <a:p>
            <a:r>
              <a:rPr lang="de-DE" dirty="0"/>
              <a:t>ggfs. Gleiches Vorgehen für Klimaregion Abbildung auf Seite 2</a:t>
            </a:r>
          </a:p>
          <a:p>
            <a:pPr marL="0" indent="0">
              <a:buNone/>
            </a:pPr>
            <a:endParaRPr lang="de-DE" dirty="0"/>
          </a:p>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6</a:t>
            </a:fld>
            <a:endParaRPr lang="de-DE"/>
          </a:p>
        </p:txBody>
      </p:sp>
    </p:spTree>
    <p:extLst>
      <p:ext uri="{BB962C8B-B14F-4D97-AF65-F5344CB8AC3E}">
        <p14:creationId xmlns:p14="http://schemas.microsoft.com/office/powerpoint/2010/main" val="3210027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7</a:t>
            </a:fld>
            <a:endParaRPr lang="de-DE"/>
          </a:p>
        </p:txBody>
      </p:sp>
    </p:spTree>
    <p:extLst>
      <p:ext uri="{BB962C8B-B14F-4D97-AF65-F5344CB8AC3E}">
        <p14:creationId xmlns:p14="http://schemas.microsoft.com/office/powerpoint/2010/main" val="3003755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8</a:t>
            </a:fld>
            <a:endParaRPr lang="de-DE"/>
          </a:p>
        </p:txBody>
      </p:sp>
    </p:spTree>
    <p:extLst>
      <p:ext uri="{BB962C8B-B14F-4D97-AF65-F5344CB8AC3E}">
        <p14:creationId xmlns:p14="http://schemas.microsoft.com/office/powerpoint/2010/main" val="418516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FE7DE-306B-40DA-8729-EE4B1E1D728A}" type="slidenum">
              <a:rPr lang="de-DE" smtClean="0"/>
              <a:pPr/>
              <a:t>9</a:t>
            </a:fld>
            <a:endParaRPr lang="de-DE"/>
          </a:p>
        </p:txBody>
      </p:sp>
    </p:spTree>
    <p:extLst>
      <p:ext uri="{BB962C8B-B14F-4D97-AF65-F5344CB8AC3E}">
        <p14:creationId xmlns:p14="http://schemas.microsoft.com/office/powerpoint/2010/main" val="4039525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r>
              <a:rPr lang="de-DE"/>
              <a:t>Ökoenergie-Institut Bayern</a:t>
            </a:r>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3755570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Ökoenergie-Institut Bayern</a:t>
            </a:r>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255010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Ökoenergie-Institut Bayern</a:t>
            </a:r>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302714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Ökoenergie-Institut Bayern</a:t>
            </a:r>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3927582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e-DE"/>
              <a:t>Titelmasterformat durch Klicken bearbeiten</a:t>
            </a:r>
          </a:p>
        </p:txBody>
      </p:sp>
      <p:sp>
        <p:nvSpPr>
          <p:cNvPr id="3" name="Textplatzhalt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r>
              <a:rPr lang="de-DE"/>
              <a:t>Ökoenergie-Institut Bayern</a:t>
            </a:r>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767400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r>
              <a:rPr lang="de-DE"/>
              <a:t>Ökoenergie-Institut Bayern</a:t>
            </a:r>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3204779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Formatvorlagen des Textmasters bearbeiten</a:t>
            </a:r>
          </a:p>
        </p:txBody>
      </p:sp>
      <p:sp>
        <p:nvSpPr>
          <p:cNvPr id="4" name="Inhaltsplatzhalt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r>
              <a:rPr lang="de-DE"/>
              <a:t>Ökoenergie-Institut Bayern</a:t>
            </a:r>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2868833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r>
              <a:rPr lang="de-DE"/>
              <a:t>Ökoenergie-Institut Bayern</a:t>
            </a:r>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276748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Ökoenergie-Institut Bayern</a:t>
            </a:r>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1676407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Titelmasterformat durch Klicken bearbeiten</a:t>
            </a:r>
          </a:p>
        </p:txBody>
      </p:sp>
      <p:sp>
        <p:nvSpPr>
          <p:cNvPr id="3" name="Inhaltsplatzhalt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Ökoenergie-Institut Bayern</a:t>
            </a:r>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336170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Titelmasterformat durch Klicken bearbeiten</a:t>
            </a:r>
          </a:p>
        </p:txBody>
      </p:sp>
      <p:sp>
        <p:nvSpPr>
          <p:cNvPr id="3" name="Bildplatzhalt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Ökoenergie-Institut Bayern</a:t>
            </a:r>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E4F8536-F130-4411-88C0-32928340865C}" type="slidenum">
              <a:rPr lang="de-DE" smtClean="0"/>
              <a:t>‹Nr.›</a:t>
            </a:fld>
            <a:endParaRPr lang="de-DE"/>
          </a:p>
        </p:txBody>
      </p:sp>
    </p:spTree>
    <p:extLst>
      <p:ext uri="{BB962C8B-B14F-4D97-AF65-F5344CB8AC3E}">
        <p14:creationId xmlns:p14="http://schemas.microsoft.com/office/powerpoint/2010/main" val="104044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DE"/>
              <a:t>Ökoenergie-Institut Bayern</a:t>
            </a:r>
          </a:p>
        </p:txBody>
      </p:sp>
      <p:sp>
        <p:nvSpPr>
          <p:cNvPr id="5" name="Fußzeilenplatzhalt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E4F8536-F130-4411-88C0-32928340865C}" type="slidenum">
              <a:rPr lang="de-DE" smtClean="0"/>
              <a:t>‹Nr.›</a:t>
            </a:fld>
            <a:endParaRPr lang="de-DE"/>
          </a:p>
        </p:txBody>
      </p:sp>
    </p:spTree>
    <p:extLst>
      <p:ext uri="{BB962C8B-B14F-4D97-AF65-F5344CB8AC3E}">
        <p14:creationId xmlns:p14="http://schemas.microsoft.com/office/powerpoint/2010/main" val="1877392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lfu.bayern.de/klima/klimawandel/klimaveraenderung/index.ht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www.lfu.bayern.de/klima/klimawandel/klimaveraenderung/index.ht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lfu.bayern.de/klima/klimawandel/klimaveraenderung/index.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www.lfu.bayern.de/klima/klimawandel/klimaveraenderung/index.ht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energieatlas.bayern.d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lfu.bayern.de/energie/co2_rechner/index.ht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notesSlide" Target="../notesSlides/notesSlide21.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9.jpeg"/><Relationship Id="rId5" Type="http://schemas.openxmlformats.org/officeDocument/2006/relationships/image" Target="../media/image27.emf"/><Relationship Id="rId10" Type="http://schemas.openxmlformats.org/officeDocument/2006/relationships/image" Target="../media/image31.png"/><Relationship Id="rId4" Type="http://schemas.openxmlformats.org/officeDocument/2006/relationships/oleObject" Target="../embeddings/oleObject1.bin"/><Relationship Id="rId9"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hyperlink" Target="https://www.energieatlas.bayern.de/sites/default/files/Heizungsoptimierung_Checkliste_BF.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energieatlas.bayern.d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lfu.bayern.de/klima/klimaausstellung/was_tun/essen/index.htm" TargetMode="External"/><Relationship Id="rId7" Type="http://schemas.openxmlformats.org/officeDocument/2006/relationships/hyperlink" Target="https://visualutopias.com/" TargetMode="External"/><Relationship Id="rId2" Type="http://schemas.openxmlformats.org/officeDocument/2006/relationships/hyperlink" Target="https://www.lfu.bayern.de/klima/klimaausstellung/was_tun/mobilitaet/index.htm" TargetMode="External"/><Relationship Id="rId1" Type="http://schemas.openxmlformats.org/officeDocument/2006/relationships/slideLayout" Target="../slideLayouts/slideLayout2.xml"/><Relationship Id="rId6" Type="http://schemas.openxmlformats.org/officeDocument/2006/relationships/hyperlink" Target="https://www.karten.energieatlas.bayern.de/?comp=mischpult" TargetMode="External"/><Relationship Id="rId5" Type="http://schemas.openxmlformats.org/officeDocument/2006/relationships/hyperlink" Target="https://www.energieatlas.bayern.de/kommunen" TargetMode="External"/><Relationship Id="rId4" Type="http://schemas.openxmlformats.org/officeDocument/2006/relationships/hyperlink" Target="https://www.lfu.bayern.de/klima/klimaausstellung/was_tun/konsum/index.ht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energieatlas.bayern.de/thema_energie/daten/co2"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lfu.bayern.de/klima/klimawandel/klimaveraenderung/index.ht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tmp"/></Relationships>
</file>

<file path=ppt/slides/_rels/slide7.xml.rels><?xml version="1.0" encoding="UTF-8" standalone="yes"?>
<Relationships xmlns="http://schemas.openxmlformats.org/package/2006/relationships"><Relationship Id="rId3" Type="http://schemas.openxmlformats.org/officeDocument/2006/relationships/hyperlink" Target="https://www.lfu.bayern.de/klima/klimawandel/klimaveraenderung/index.ht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lfu.bayern.de/klima/klimawandel/klimaveraenderung/index.ht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lfu.bayern.de/klima/klimawandel/klimaveraenderung/index.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02" name="Rectangle 30"/>
          <p:cNvSpPr>
            <a:spLocks noGrp="1" noChangeArrowheads="1"/>
          </p:cNvSpPr>
          <p:nvPr>
            <p:ph type="ctrTitle"/>
          </p:nvPr>
        </p:nvSpPr>
        <p:spPr>
          <a:xfrm>
            <a:off x="938213" y="1536700"/>
            <a:ext cx="6823075" cy="1470025"/>
          </a:xfrm>
        </p:spPr>
        <p:txBody>
          <a:bodyPr/>
          <a:lstStyle/>
          <a:p>
            <a:r>
              <a:rPr lang="de-DE" dirty="0"/>
              <a:t>Energiewende</a:t>
            </a:r>
          </a:p>
        </p:txBody>
      </p:sp>
      <p:sp>
        <p:nvSpPr>
          <p:cNvPr id="233503" name="Rectangle 31"/>
          <p:cNvSpPr>
            <a:spLocks noGrp="1" noChangeArrowheads="1"/>
          </p:cNvSpPr>
          <p:nvPr>
            <p:ph type="subTitle" idx="1"/>
          </p:nvPr>
        </p:nvSpPr>
        <p:spPr>
          <a:xfrm>
            <a:off x="938213" y="3065463"/>
            <a:ext cx="6824662" cy="2667000"/>
          </a:xfrm>
          <a:solidFill>
            <a:schemeClr val="bg1">
              <a:alpha val="46000"/>
            </a:schemeClr>
          </a:solidFill>
        </p:spPr>
        <p:txBody>
          <a:bodyPr/>
          <a:lstStyle/>
          <a:p>
            <a:r>
              <a:rPr lang="de-DE" sz="2800" i="1" dirty="0">
                <a:solidFill>
                  <a:schemeClr val="tx1"/>
                </a:solidFill>
              </a:rPr>
              <a:t>- Schritt für Schritt zum großen Sprung -</a:t>
            </a:r>
          </a:p>
          <a:p>
            <a:r>
              <a:rPr lang="de-DE" dirty="0">
                <a:solidFill>
                  <a:schemeClr val="tx1"/>
                </a:solidFill>
              </a:rPr>
              <a:t>Wo stehen wir, </a:t>
            </a:r>
            <a:br>
              <a:rPr lang="de-DE" dirty="0">
                <a:solidFill>
                  <a:schemeClr val="tx1"/>
                </a:solidFill>
              </a:rPr>
            </a:br>
            <a:r>
              <a:rPr lang="de-DE" dirty="0">
                <a:solidFill>
                  <a:schemeClr val="tx1"/>
                </a:solidFill>
              </a:rPr>
              <a:t>was kann ICH tun, </a:t>
            </a:r>
            <a:br>
              <a:rPr lang="de-DE" dirty="0">
                <a:solidFill>
                  <a:schemeClr val="tx1"/>
                </a:solidFill>
              </a:rPr>
            </a:br>
            <a:r>
              <a:rPr lang="de-DE" dirty="0">
                <a:solidFill>
                  <a:schemeClr val="tx1"/>
                </a:solidFill>
              </a:rPr>
              <a:t>was können WIR tun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1. Wo stehen wir – Klimaregion Donau</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10</a:t>
            </a:fld>
            <a:endParaRPr lang="de-DE"/>
          </a:p>
        </p:txBody>
      </p:sp>
      <p:sp>
        <p:nvSpPr>
          <p:cNvPr id="8" name="Textfeld 7"/>
          <p:cNvSpPr txBox="1"/>
          <p:nvPr/>
        </p:nvSpPr>
        <p:spPr>
          <a:xfrm>
            <a:off x="1115616" y="5352552"/>
            <a:ext cx="2611843" cy="600164"/>
          </a:xfrm>
          <a:prstGeom prst="rect">
            <a:avLst/>
          </a:prstGeom>
          <a:noFill/>
        </p:spPr>
        <p:txBody>
          <a:bodyPr wrap="square" rtlCol="0">
            <a:spAutoFit/>
          </a:bodyPr>
          <a:lstStyle/>
          <a:p>
            <a:pPr algn="l"/>
            <a:r>
              <a:rPr lang="de-DE" sz="1100" dirty="0">
                <a:hlinkClick r:id="rId3"/>
              </a:rPr>
              <a:t>Quelle: https://www.lfu.bayern.de/klima/klimawandel/klimaveraenderung/index.htm</a:t>
            </a:r>
            <a:r>
              <a:rPr lang="de-DE" sz="1100" dirty="0"/>
              <a:t> </a:t>
            </a:r>
          </a:p>
        </p:txBody>
      </p:sp>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873" y="2124623"/>
            <a:ext cx="4680000" cy="2987868"/>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9179" y="1349163"/>
            <a:ext cx="3600000" cy="4696593"/>
          </a:xfrm>
          <a:prstGeom prst="rect">
            <a:avLst/>
          </a:prstGeom>
        </p:spPr>
      </p:pic>
    </p:spTree>
    <p:extLst>
      <p:ext uri="{BB962C8B-B14F-4D97-AF65-F5344CB8AC3E}">
        <p14:creationId xmlns:p14="http://schemas.microsoft.com/office/powerpoint/2010/main" val="383090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dirty="0"/>
              <a:t>1. Wo stehen wir – Klimaregion Ostbayrisches Hügel- und Bergland</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11</a:t>
            </a:fld>
            <a:endParaRPr lang="de-DE"/>
          </a:p>
        </p:txBody>
      </p:sp>
      <p:sp>
        <p:nvSpPr>
          <p:cNvPr id="8" name="Textfeld 7"/>
          <p:cNvSpPr txBox="1"/>
          <p:nvPr/>
        </p:nvSpPr>
        <p:spPr>
          <a:xfrm>
            <a:off x="1115616" y="5352552"/>
            <a:ext cx="2611843" cy="600164"/>
          </a:xfrm>
          <a:prstGeom prst="rect">
            <a:avLst/>
          </a:prstGeom>
          <a:noFill/>
        </p:spPr>
        <p:txBody>
          <a:bodyPr wrap="square" rtlCol="0">
            <a:spAutoFit/>
          </a:bodyPr>
          <a:lstStyle/>
          <a:p>
            <a:pPr algn="l"/>
            <a:r>
              <a:rPr lang="de-DE" sz="1100" dirty="0">
                <a:hlinkClick r:id="rId3"/>
              </a:rPr>
              <a:t>Quelle: https://www.lfu.bayern.de/klima/klimawandel/klimaveraenderung/index.htm</a:t>
            </a:r>
            <a:r>
              <a:rPr lang="de-DE" sz="1100" dirty="0"/>
              <a:t> </a:t>
            </a:r>
          </a:p>
        </p:txBody>
      </p:sp>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pic>
        <p:nvPicPr>
          <p:cNvPr id="6" name="Grafik 5"/>
          <p:cNvPicPr>
            <a:picLocks noChangeAspect="1"/>
          </p:cNvPicPr>
          <p:nvPr/>
        </p:nvPicPr>
        <p:blipFill rotWithShape="1">
          <a:blip r:embed="rId4">
            <a:extLst>
              <a:ext uri="{28A0092B-C50C-407E-A947-70E740481C1C}">
                <a14:useLocalDpi xmlns:a14="http://schemas.microsoft.com/office/drawing/2010/main" val="0"/>
              </a:ext>
            </a:extLst>
          </a:blip>
          <a:srcRect l="-230" b="983"/>
          <a:stretch/>
        </p:blipFill>
        <p:spPr>
          <a:xfrm>
            <a:off x="621537" y="1559972"/>
            <a:ext cx="3600000" cy="3522499"/>
          </a:xfrm>
          <a:prstGeom prst="rect">
            <a:avLst/>
          </a:prstGeo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163" y="1534247"/>
            <a:ext cx="3600000" cy="4672729"/>
          </a:xfrm>
          <a:prstGeom prst="rect">
            <a:avLst/>
          </a:prstGeom>
        </p:spPr>
      </p:pic>
    </p:spTree>
    <p:extLst>
      <p:ext uri="{BB962C8B-B14F-4D97-AF65-F5344CB8AC3E}">
        <p14:creationId xmlns:p14="http://schemas.microsoft.com/office/powerpoint/2010/main" val="3601956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dirty="0"/>
              <a:t>1. Wo stehen wir – Klimaregion Mainregion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12</a:t>
            </a:fld>
            <a:endParaRPr lang="de-DE"/>
          </a:p>
        </p:txBody>
      </p:sp>
      <p:sp>
        <p:nvSpPr>
          <p:cNvPr id="8" name="Textfeld 7"/>
          <p:cNvSpPr txBox="1"/>
          <p:nvPr/>
        </p:nvSpPr>
        <p:spPr>
          <a:xfrm>
            <a:off x="1115616" y="5352552"/>
            <a:ext cx="2611843" cy="600164"/>
          </a:xfrm>
          <a:prstGeom prst="rect">
            <a:avLst/>
          </a:prstGeom>
          <a:noFill/>
        </p:spPr>
        <p:txBody>
          <a:bodyPr wrap="square" rtlCol="0">
            <a:spAutoFit/>
          </a:bodyPr>
          <a:lstStyle/>
          <a:p>
            <a:pPr algn="l"/>
            <a:r>
              <a:rPr lang="de-DE" sz="1100" dirty="0">
                <a:hlinkClick r:id="rId3"/>
              </a:rPr>
              <a:t>Quelle: https://www.lfu.bayern.de/klima/klimawandel/klimaveraenderung/index.htm</a:t>
            </a:r>
            <a:r>
              <a:rPr lang="de-DE" sz="1100" dirty="0"/>
              <a:t> </a:t>
            </a:r>
          </a:p>
        </p:txBody>
      </p:sp>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880818"/>
            <a:ext cx="4680000" cy="3096364"/>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769" y="1444997"/>
            <a:ext cx="3600000" cy="4744129"/>
          </a:xfrm>
          <a:prstGeom prst="rect">
            <a:avLst/>
          </a:prstGeom>
        </p:spPr>
      </p:pic>
    </p:spTree>
    <p:extLst>
      <p:ext uri="{BB962C8B-B14F-4D97-AF65-F5344CB8AC3E}">
        <p14:creationId xmlns:p14="http://schemas.microsoft.com/office/powerpoint/2010/main" val="3333841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dirty="0"/>
              <a:t>1. Wo stehen wir – Klimaregion Spessart- Rhön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13</a:t>
            </a:fld>
            <a:endParaRPr lang="de-DE"/>
          </a:p>
        </p:txBody>
      </p:sp>
      <p:sp>
        <p:nvSpPr>
          <p:cNvPr id="8" name="Textfeld 7"/>
          <p:cNvSpPr txBox="1"/>
          <p:nvPr/>
        </p:nvSpPr>
        <p:spPr>
          <a:xfrm>
            <a:off x="1115616" y="5352552"/>
            <a:ext cx="2611843" cy="600164"/>
          </a:xfrm>
          <a:prstGeom prst="rect">
            <a:avLst/>
          </a:prstGeom>
          <a:noFill/>
        </p:spPr>
        <p:txBody>
          <a:bodyPr wrap="square" rtlCol="0">
            <a:spAutoFit/>
          </a:bodyPr>
          <a:lstStyle/>
          <a:p>
            <a:pPr algn="l"/>
            <a:r>
              <a:rPr lang="de-DE" sz="1100" dirty="0">
                <a:hlinkClick r:id="rId3"/>
              </a:rPr>
              <a:t>Quelle: https://www.lfu.bayern.de/klima/klimawandel/klimaveraenderung/index.htm</a:t>
            </a:r>
            <a:r>
              <a:rPr lang="de-DE" sz="1100" dirty="0"/>
              <a:t> </a:t>
            </a:r>
          </a:p>
        </p:txBody>
      </p:sp>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935903"/>
            <a:ext cx="4680000" cy="2986193"/>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448" y="1506258"/>
            <a:ext cx="3600000" cy="4686519"/>
          </a:xfrm>
          <a:prstGeom prst="rect">
            <a:avLst/>
          </a:prstGeom>
        </p:spPr>
      </p:pic>
    </p:spTree>
    <p:extLst>
      <p:ext uri="{BB962C8B-B14F-4D97-AF65-F5344CB8AC3E}">
        <p14:creationId xmlns:p14="http://schemas.microsoft.com/office/powerpoint/2010/main" val="3865720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4F8536-F130-4411-88C0-32928340865C}" type="slidenum">
              <a:rPr lang="de-DE" smtClean="0"/>
              <a:t>14</a:t>
            </a:fld>
            <a:endParaRPr lang="de-DE"/>
          </a:p>
        </p:txBody>
      </p:sp>
      <p:sp>
        <p:nvSpPr>
          <p:cNvPr id="5" name="Titel 1"/>
          <p:cNvSpPr txBox="1">
            <a:spLocks/>
          </p:cNvSpPr>
          <p:nvPr/>
        </p:nvSpPr>
        <p:spPr>
          <a:xfrm>
            <a:off x="628650"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a:t>1. Wo stehen wir? Energiewende in xxx</a:t>
            </a:r>
            <a:endParaRPr lang="de-DE" dirty="0"/>
          </a:p>
        </p:txBody>
      </p:sp>
      <p:pic>
        <p:nvPicPr>
          <p:cNvPr id="8" name="Grafik 7"/>
          <p:cNvPicPr>
            <a:picLocks noChangeAspect="1"/>
          </p:cNvPicPr>
          <p:nvPr/>
        </p:nvPicPr>
        <p:blipFill>
          <a:blip r:embed="rId3"/>
          <a:stretch>
            <a:fillRect/>
          </a:stretch>
        </p:blipFill>
        <p:spPr>
          <a:xfrm>
            <a:off x="720000" y="1440000"/>
            <a:ext cx="8100000" cy="5208316"/>
          </a:xfrm>
          <a:prstGeom prst="rect">
            <a:avLst/>
          </a:prstGeom>
          <a:ln>
            <a:solidFill>
              <a:schemeClr val="tx1"/>
            </a:solidFill>
          </a:ln>
        </p:spPr>
      </p:pic>
      <p:sp>
        <p:nvSpPr>
          <p:cNvPr id="3" name="Rechteck 2"/>
          <p:cNvSpPr/>
          <p:nvPr/>
        </p:nvSpPr>
        <p:spPr>
          <a:xfrm>
            <a:off x="628650" y="908720"/>
            <a:ext cx="5184576" cy="400110"/>
          </a:xfrm>
          <a:prstGeom prst="rect">
            <a:avLst/>
          </a:prstGeom>
        </p:spPr>
        <p:txBody>
          <a:bodyPr wrap="square">
            <a:spAutoFit/>
          </a:bodyPr>
          <a:lstStyle/>
          <a:p>
            <a:r>
              <a:rPr lang="de-DE" sz="2000" dirty="0">
                <a:latin typeface="Arial" charset="0"/>
                <a:ea typeface="ＭＳ Ｐゴシック" charset="-128"/>
              </a:rPr>
              <a:t>Anlagen Erneuerbarer Energien</a:t>
            </a:r>
            <a:endParaRPr lang="de-DE" sz="2000" dirty="0"/>
          </a:p>
        </p:txBody>
      </p:sp>
    </p:spTree>
    <p:extLst>
      <p:ext uri="{BB962C8B-B14F-4D97-AF65-F5344CB8AC3E}">
        <p14:creationId xmlns:p14="http://schemas.microsoft.com/office/powerpoint/2010/main" val="1379891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EE4F8536-F130-4411-88C0-32928340865C}" type="slidenum">
              <a:rPr lang="de-DE" smtClean="0"/>
              <a:t>15</a:t>
            </a:fld>
            <a:endParaRPr lang="de-DE"/>
          </a:p>
        </p:txBody>
      </p:sp>
      <p:sp>
        <p:nvSpPr>
          <p:cNvPr id="5" name="Titel 1"/>
          <p:cNvSpPr txBox="1">
            <a:spLocks/>
          </p:cNvSpPr>
          <p:nvPr/>
        </p:nvSpPr>
        <p:spPr>
          <a:xfrm>
            <a:off x="628650"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a:t>1. Wo stehen wir? Energiewende in xxx</a:t>
            </a:r>
            <a:endParaRPr lang="de-DE" dirty="0"/>
          </a:p>
        </p:txBody>
      </p:sp>
      <p:sp>
        <p:nvSpPr>
          <p:cNvPr id="4" name="Rechteck 3"/>
          <p:cNvSpPr/>
          <p:nvPr/>
        </p:nvSpPr>
        <p:spPr>
          <a:xfrm>
            <a:off x="628650" y="915437"/>
            <a:ext cx="6512196" cy="400110"/>
          </a:xfrm>
          <a:prstGeom prst="rect">
            <a:avLst/>
          </a:prstGeom>
        </p:spPr>
        <p:txBody>
          <a:bodyPr wrap="square">
            <a:spAutoFit/>
          </a:bodyPr>
          <a:lstStyle/>
          <a:p>
            <a:r>
              <a:rPr lang="de-DE" sz="2000" dirty="0">
                <a:latin typeface="Arial" charset="0"/>
                <a:ea typeface="ＭＳ Ｐゴシック" charset="-128"/>
              </a:rPr>
              <a:t>Strom aus erneuerbaren Energien nach Energieträger </a:t>
            </a:r>
            <a:endParaRPr lang="de-DE" sz="2000" dirty="0"/>
          </a:p>
        </p:txBody>
      </p:sp>
      <p:pic>
        <p:nvPicPr>
          <p:cNvPr id="8" name="Grafik 7"/>
          <p:cNvPicPr>
            <a:picLocks noChangeAspect="1"/>
          </p:cNvPicPr>
          <p:nvPr/>
        </p:nvPicPr>
        <p:blipFill>
          <a:blip r:embed="rId3"/>
          <a:stretch>
            <a:fillRect/>
          </a:stretch>
        </p:blipFill>
        <p:spPr>
          <a:xfrm>
            <a:off x="720000" y="1440000"/>
            <a:ext cx="8100000" cy="5045296"/>
          </a:xfrm>
          <a:prstGeom prst="rect">
            <a:avLst/>
          </a:prstGeom>
          <a:ln>
            <a:solidFill>
              <a:schemeClr val="tx1"/>
            </a:solidFill>
          </a:ln>
        </p:spPr>
      </p:pic>
      <p:pic>
        <p:nvPicPr>
          <p:cNvPr id="9" name="Grafik 8"/>
          <p:cNvPicPr>
            <a:picLocks noChangeAspect="1"/>
          </p:cNvPicPr>
          <p:nvPr/>
        </p:nvPicPr>
        <p:blipFill>
          <a:blip r:embed="rId4"/>
          <a:stretch>
            <a:fillRect/>
          </a:stretch>
        </p:blipFill>
        <p:spPr>
          <a:xfrm>
            <a:off x="5580111" y="3645024"/>
            <a:ext cx="2731783" cy="2160240"/>
          </a:xfrm>
          <a:prstGeom prst="rect">
            <a:avLst/>
          </a:prstGeom>
          <a:ln>
            <a:solidFill>
              <a:schemeClr val="tx1"/>
            </a:solidFill>
          </a:ln>
        </p:spPr>
      </p:pic>
    </p:spTree>
    <p:extLst>
      <p:ext uri="{BB962C8B-B14F-4D97-AF65-F5344CB8AC3E}">
        <p14:creationId xmlns:p14="http://schemas.microsoft.com/office/powerpoint/2010/main" val="3834104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0571" y="4337"/>
            <a:ext cx="7886700" cy="1325563"/>
          </a:xfrm>
        </p:spPr>
        <p:txBody>
          <a:bodyPr/>
          <a:lstStyle/>
          <a:p>
            <a:r>
              <a:rPr lang="de-DE" dirty="0"/>
              <a:t>Grundsatz: Energie-3-Sprung</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16</a:t>
            </a:fld>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99" y="872434"/>
            <a:ext cx="7080737" cy="5985565"/>
          </a:xfrm>
          <a:prstGeom prst="rect">
            <a:avLst/>
          </a:prstGeom>
        </p:spPr>
      </p:pic>
      <p:sp>
        <p:nvSpPr>
          <p:cNvPr id="6" name="Textfeld 5"/>
          <p:cNvSpPr txBox="1"/>
          <p:nvPr/>
        </p:nvSpPr>
        <p:spPr>
          <a:xfrm>
            <a:off x="7657913" y="5417165"/>
            <a:ext cx="937780" cy="1200329"/>
          </a:xfrm>
          <a:prstGeom prst="rect">
            <a:avLst/>
          </a:prstGeom>
          <a:noFill/>
        </p:spPr>
        <p:txBody>
          <a:bodyPr wrap="square" rtlCol="0">
            <a:spAutoFit/>
          </a:bodyPr>
          <a:lstStyle/>
          <a:p>
            <a:r>
              <a:rPr lang="de-DE" sz="1200" dirty="0"/>
              <a:t>Quelle: </a:t>
            </a:r>
            <a:r>
              <a:rPr lang="de-DE" sz="1200" dirty="0"/>
              <a:t>Screenshot Energie-Atlas Bayern</a:t>
            </a:r>
          </a:p>
          <a:p>
            <a:endParaRPr lang="de-DE" sz="1200" dirty="0"/>
          </a:p>
        </p:txBody>
      </p:sp>
    </p:spTree>
    <p:extLst>
      <p:ext uri="{BB962C8B-B14F-4D97-AF65-F5344CB8AC3E}">
        <p14:creationId xmlns:p14="http://schemas.microsoft.com/office/powerpoint/2010/main" val="1232711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1. Sprung: Energiebedarf senken</a:t>
            </a:r>
            <a:endParaRPr lang="de-DE" dirty="0"/>
          </a:p>
        </p:txBody>
      </p:sp>
      <p:sp>
        <p:nvSpPr>
          <p:cNvPr id="4" name="Foliennummernplatzhalter 3"/>
          <p:cNvSpPr>
            <a:spLocks noGrp="1"/>
          </p:cNvSpPr>
          <p:nvPr>
            <p:ph type="sldNum" sz="quarter" idx="12"/>
          </p:nvPr>
        </p:nvSpPr>
        <p:spPr>
          <a:xfrm>
            <a:off x="8666163" y="6477000"/>
            <a:ext cx="477837" cy="280988"/>
          </a:xfrm>
        </p:spPr>
        <p:txBody>
          <a:bodyPr/>
          <a:lstStyle/>
          <a:p>
            <a:fld id="{894680D0-7A83-433A-9719-C4143F27F647}" type="slidenum">
              <a:rPr lang="de-DE" smtClean="0"/>
              <a:pPr/>
              <a:t>17</a:t>
            </a:fld>
            <a:endParaRPr lang="de-DE" dirty="0"/>
          </a:p>
        </p:txBody>
      </p:sp>
      <p:sp>
        <p:nvSpPr>
          <p:cNvPr id="5" name="Rectangle 3"/>
          <p:cNvSpPr txBox="1">
            <a:spLocks noChangeArrowheads="1"/>
          </p:cNvSpPr>
          <p:nvPr/>
        </p:nvSpPr>
        <p:spPr>
          <a:xfrm>
            <a:off x="673101" y="701582"/>
            <a:ext cx="7993062" cy="1150937"/>
          </a:xfrm>
          <a:prstGeom prst="rect">
            <a:avLst/>
          </a:prstGeom>
        </p:spPr>
        <p:txBody>
          <a:bodyPr/>
          <a:lstStyle>
            <a:lvl1pPr marL="193675" indent="-193675" algn="l" rtl="0" eaLnBrk="0" fontAlgn="base" hangingPunct="0">
              <a:spcBef>
                <a:spcPct val="20000"/>
              </a:spcBef>
              <a:spcAft>
                <a:spcPct val="0"/>
              </a:spcAft>
              <a:buClr>
                <a:schemeClr val="tx1"/>
              </a:buClr>
              <a:buChar char="•"/>
              <a:defRPr sz="2000">
                <a:solidFill>
                  <a:schemeClr val="tx1"/>
                </a:solidFill>
                <a:latin typeface="+mn-lt"/>
                <a:ea typeface="+mn-ea"/>
                <a:cs typeface="+mn-cs"/>
              </a:defRPr>
            </a:lvl1pPr>
            <a:lvl2pPr marL="571500" indent="-187325" algn="l" rtl="0" eaLnBrk="0" fontAlgn="base" hangingPunct="0">
              <a:spcBef>
                <a:spcPct val="20000"/>
              </a:spcBef>
              <a:spcAft>
                <a:spcPct val="0"/>
              </a:spcAft>
              <a:buClr>
                <a:schemeClr val="tx1"/>
              </a:buClr>
              <a:buFont typeface="Arial" pitchFamily="34" charset="0"/>
              <a:buChar char="–"/>
              <a:defRPr>
                <a:solidFill>
                  <a:schemeClr val="tx1"/>
                </a:solidFill>
                <a:latin typeface="+mn-lt"/>
                <a:ea typeface="+mn-ea"/>
              </a:defRPr>
            </a:lvl2pPr>
            <a:lvl3pPr marL="1238250" indent="-188913" algn="l" rtl="0" eaLnBrk="0" fontAlgn="base" hangingPunct="0">
              <a:spcBef>
                <a:spcPct val="20000"/>
              </a:spcBef>
              <a:spcAft>
                <a:spcPct val="0"/>
              </a:spcAft>
              <a:buClr>
                <a:schemeClr val="tx1"/>
              </a:buClr>
              <a:buChar char="•"/>
              <a:defRPr>
                <a:solidFill>
                  <a:schemeClr val="tx1"/>
                </a:solidFill>
                <a:latin typeface="+mn-lt"/>
                <a:ea typeface="+mn-ea"/>
              </a:defRPr>
            </a:lvl3pPr>
            <a:lvl4pPr marL="1693863" indent="-228600" algn="l" rtl="0" eaLnBrk="0" fontAlgn="base" hangingPunct="0">
              <a:spcBef>
                <a:spcPct val="20000"/>
              </a:spcBef>
              <a:spcAft>
                <a:spcPct val="0"/>
              </a:spcAft>
              <a:buChar char="–"/>
              <a:defRPr sz="1600">
                <a:solidFill>
                  <a:schemeClr val="tx1"/>
                </a:solidFill>
                <a:latin typeface="+mn-lt"/>
                <a:ea typeface="+mn-ea"/>
              </a:defRPr>
            </a:lvl4pPr>
            <a:lvl5pPr marL="2112963" indent="-228600" algn="l" rtl="0" eaLnBrk="0" fontAlgn="base" hangingPunct="0">
              <a:spcBef>
                <a:spcPct val="20000"/>
              </a:spcBef>
              <a:spcAft>
                <a:spcPct val="0"/>
              </a:spcAft>
              <a:buChar char="»"/>
              <a:defRPr sz="1600">
                <a:solidFill>
                  <a:schemeClr val="tx1"/>
                </a:solidFill>
                <a:latin typeface="+mn-lt"/>
                <a:ea typeface="+mn-ea"/>
              </a:defRPr>
            </a:lvl5pPr>
            <a:lvl6pPr marL="2570163" indent="-228600" algn="l" rtl="0" eaLnBrk="1" fontAlgn="base" hangingPunct="1">
              <a:spcBef>
                <a:spcPct val="20000"/>
              </a:spcBef>
              <a:spcAft>
                <a:spcPct val="0"/>
              </a:spcAft>
              <a:buChar char="»"/>
              <a:defRPr sz="1600">
                <a:solidFill>
                  <a:schemeClr val="tx1"/>
                </a:solidFill>
                <a:latin typeface="+mn-lt"/>
                <a:ea typeface="+mn-ea"/>
              </a:defRPr>
            </a:lvl6pPr>
            <a:lvl7pPr marL="3027363" indent="-228600" algn="l" rtl="0" eaLnBrk="1" fontAlgn="base" hangingPunct="1">
              <a:spcBef>
                <a:spcPct val="20000"/>
              </a:spcBef>
              <a:spcAft>
                <a:spcPct val="0"/>
              </a:spcAft>
              <a:buChar char="»"/>
              <a:defRPr sz="1600">
                <a:solidFill>
                  <a:schemeClr val="tx1"/>
                </a:solidFill>
                <a:latin typeface="+mn-lt"/>
                <a:ea typeface="+mn-ea"/>
              </a:defRPr>
            </a:lvl7pPr>
            <a:lvl8pPr marL="3484563" indent="-228600" algn="l" rtl="0" eaLnBrk="1" fontAlgn="base" hangingPunct="1">
              <a:spcBef>
                <a:spcPct val="20000"/>
              </a:spcBef>
              <a:spcAft>
                <a:spcPct val="0"/>
              </a:spcAft>
              <a:buChar char="»"/>
              <a:defRPr sz="1600">
                <a:solidFill>
                  <a:schemeClr val="tx1"/>
                </a:solidFill>
                <a:latin typeface="+mn-lt"/>
                <a:ea typeface="+mn-ea"/>
              </a:defRPr>
            </a:lvl8pPr>
            <a:lvl9pPr marL="3941763" indent="-228600" algn="l" rtl="0" eaLnBrk="1" fontAlgn="base" hangingPunct="1">
              <a:spcBef>
                <a:spcPct val="20000"/>
              </a:spcBef>
              <a:spcAft>
                <a:spcPct val="0"/>
              </a:spcAft>
              <a:buChar char="»"/>
              <a:defRPr sz="1600">
                <a:solidFill>
                  <a:schemeClr val="tx1"/>
                </a:solidFill>
                <a:latin typeface="+mn-lt"/>
                <a:ea typeface="+mn-ea"/>
              </a:defRPr>
            </a:lvl9pPr>
          </a:lstStyle>
          <a:p>
            <a:pPr marL="0" indent="0" eaLnBrk="1" hangingPunct="1">
              <a:spcAft>
                <a:spcPts val="300"/>
              </a:spcAft>
              <a:buClr>
                <a:srgbClr val="FFC000"/>
              </a:buClr>
              <a:buNone/>
              <a:defRPr/>
            </a:pPr>
            <a:endParaRPr lang="de-DE" kern="0" dirty="0"/>
          </a:p>
        </p:txBody>
      </p:sp>
      <p:pic>
        <p:nvPicPr>
          <p:cNvPr id="6" name="Grafik 5"/>
          <p:cNvPicPr>
            <a:picLocks noChangeAspect="1"/>
          </p:cNvPicPr>
          <p:nvPr/>
        </p:nvPicPr>
        <p:blipFill>
          <a:blip r:embed="rId3"/>
          <a:stretch>
            <a:fillRect/>
          </a:stretch>
        </p:blipFill>
        <p:spPr>
          <a:xfrm>
            <a:off x="1511660" y="3212976"/>
            <a:ext cx="6120680" cy="2938963"/>
          </a:xfrm>
          <a:prstGeom prst="rect">
            <a:avLst/>
          </a:prstGeom>
          <a:ln>
            <a:solidFill>
              <a:schemeClr val="tx1"/>
            </a:solidFill>
          </a:ln>
        </p:spPr>
      </p:pic>
      <p:sp>
        <p:nvSpPr>
          <p:cNvPr id="7" name="Inhaltsplatzhalter 2"/>
          <p:cNvSpPr txBox="1">
            <a:spLocks/>
          </p:cNvSpPr>
          <p:nvPr/>
        </p:nvSpPr>
        <p:spPr>
          <a:xfrm>
            <a:off x="628650" y="1825625"/>
            <a:ext cx="7886700" cy="435133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b="1" dirty="0"/>
              <a:t>Energie, die nicht benötigt wird, muss nicht erzeugt werden.</a:t>
            </a:r>
          </a:p>
          <a:p>
            <a:endParaRPr lang="de-DE" dirty="0"/>
          </a:p>
          <a:p>
            <a:r>
              <a:rPr lang="de-DE" sz="2000" dirty="0"/>
              <a:t>Strom sparen, Heizung optimieren, Mobilität,…</a:t>
            </a:r>
          </a:p>
          <a:p>
            <a:endParaRPr lang="de-DE" dirty="0"/>
          </a:p>
        </p:txBody>
      </p:sp>
      <p:sp>
        <p:nvSpPr>
          <p:cNvPr id="9" name="Textfeld 8"/>
          <p:cNvSpPr txBox="1"/>
          <p:nvPr/>
        </p:nvSpPr>
        <p:spPr>
          <a:xfrm>
            <a:off x="5819030" y="6419455"/>
            <a:ext cx="3086051" cy="461665"/>
          </a:xfrm>
          <a:prstGeom prst="rect">
            <a:avLst/>
          </a:prstGeom>
          <a:noFill/>
        </p:spPr>
        <p:txBody>
          <a:bodyPr wrap="square" rtlCol="0">
            <a:spAutoFit/>
          </a:bodyPr>
          <a:lstStyle/>
          <a:p>
            <a:r>
              <a:rPr lang="de-DE" sz="1200" dirty="0"/>
              <a:t>Quelle: </a:t>
            </a:r>
            <a:r>
              <a:rPr lang="de-DE" sz="1200" dirty="0"/>
              <a:t>Screenshot Energie-Atlas Bayern</a:t>
            </a:r>
          </a:p>
          <a:p>
            <a:endParaRPr lang="de-DE" sz="1200" dirty="0"/>
          </a:p>
        </p:txBody>
      </p:sp>
    </p:spTree>
    <p:extLst>
      <p:ext uri="{BB962C8B-B14F-4D97-AF65-F5344CB8AC3E}">
        <p14:creationId xmlns:p14="http://schemas.microsoft.com/office/powerpoint/2010/main" val="994510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el 1"/>
          <p:cNvSpPr>
            <a:spLocks noGrp="1"/>
          </p:cNvSpPr>
          <p:nvPr>
            <p:ph type="title"/>
          </p:nvPr>
        </p:nvSpPr>
        <p:spPr>
          <a:xfrm>
            <a:off x="323850" y="935038"/>
            <a:ext cx="8820150" cy="500062"/>
          </a:xfrm>
        </p:spPr>
        <p:txBody>
          <a:bodyPr>
            <a:normAutofit fontScale="90000"/>
          </a:bodyPr>
          <a:lstStyle/>
          <a:p>
            <a:r>
              <a:rPr lang="de-DE" altLang="de-DE" dirty="0"/>
              <a:t>2. Sprung: Energieeffizienz steigern</a:t>
            </a:r>
          </a:p>
        </p:txBody>
      </p:sp>
      <p:sp>
        <p:nvSpPr>
          <p:cNvPr id="92165" name="Foliennummernplatzhalter 4"/>
          <p:cNvSpPr>
            <a:spLocks noGrp="1"/>
          </p:cNvSpPr>
          <p:nvPr>
            <p:ph type="sldNum" sz="quarter" idx="12"/>
          </p:nvPr>
        </p:nvSpPr>
        <p:spPr>
          <a:xfrm>
            <a:off x="8757984" y="6476196"/>
            <a:ext cx="381000" cy="280988"/>
          </a:xfrm>
          <a:prstGeom prst="rect">
            <a:avLst/>
          </a:prstGeom>
          <a:noFill/>
        </p:spPr>
        <p:txBody>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ClrTx/>
              <a:buFontTx/>
              <a:buNone/>
            </a:pPr>
            <a:fld id="{148225BF-68BC-4A95-A064-3CD608BF731D}" type="slidenum">
              <a:rPr lang="de-DE" altLang="de-DE" sz="900">
                <a:solidFill>
                  <a:schemeClr val="tx1">
                    <a:tint val="75000"/>
                  </a:schemeClr>
                </a:solidFill>
                <a:latin typeface="+mn-lt"/>
                <a:ea typeface="+mn-ea"/>
              </a:rPr>
              <a:pPr eaLnBrk="1" hangingPunct="1">
                <a:spcBef>
                  <a:spcPct val="0"/>
                </a:spcBef>
                <a:buClrTx/>
                <a:buFontTx/>
                <a:buNone/>
              </a:pPr>
              <a:t>18</a:t>
            </a:fld>
            <a:endParaRPr lang="de-DE" altLang="de-DE" sz="900" dirty="0">
              <a:solidFill>
                <a:schemeClr val="tx1">
                  <a:tint val="75000"/>
                </a:schemeClr>
              </a:solidFill>
              <a:latin typeface="+mn-lt"/>
              <a:ea typeface="+mn-ea"/>
            </a:endParaRPr>
          </a:p>
        </p:txBody>
      </p:sp>
      <p:pic>
        <p:nvPicPr>
          <p:cNvPr id="3" name="Grafik 2"/>
          <p:cNvPicPr>
            <a:picLocks noChangeAspect="1"/>
          </p:cNvPicPr>
          <p:nvPr/>
        </p:nvPicPr>
        <p:blipFill>
          <a:blip r:embed="rId3"/>
          <a:stretch>
            <a:fillRect/>
          </a:stretch>
        </p:blipFill>
        <p:spPr>
          <a:xfrm>
            <a:off x="1870981" y="3933618"/>
            <a:ext cx="5402037" cy="2566966"/>
          </a:xfrm>
          <a:prstGeom prst="rect">
            <a:avLst/>
          </a:prstGeom>
          <a:ln>
            <a:solidFill>
              <a:schemeClr val="tx1"/>
            </a:solidFill>
          </a:ln>
        </p:spPr>
      </p:pic>
      <p:sp>
        <p:nvSpPr>
          <p:cNvPr id="7" name="Inhaltsplatzhalter 2"/>
          <p:cNvSpPr txBox="1">
            <a:spLocks/>
          </p:cNvSpPr>
          <p:nvPr/>
        </p:nvSpPr>
        <p:spPr>
          <a:xfrm>
            <a:off x="438150" y="1669950"/>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b="1" dirty="0"/>
              <a:t>Die größten Energiesparpotenziale liegen im Bereich:</a:t>
            </a:r>
            <a:r>
              <a:rPr lang="de-DE" dirty="0"/>
              <a:t/>
            </a:r>
            <a:br>
              <a:rPr lang="de-DE" dirty="0"/>
            </a:br>
            <a:endParaRPr lang="de-DE" dirty="0"/>
          </a:p>
          <a:p>
            <a:r>
              <a:rPr lang="de-DE" dirty="0"/>
              <a:t>Gebäudesanierung, Erneuerung Heizungssysteme und Neubau</a:t>
            </a:r>
          </a:p>
          <a:p>
            <a:r>
              <a:rPr lang="de-DE" dirty="0"/>
              <a:t>Einsatz effizienter Pkw (Elektromobilität)</a:t>
            </a:r>
          </a:p>
          <a:p>
            <a:r>
              <a:rPr lang="de-DE" dirty="0"/>
              <a:t>Energieeffizienzmaßnahmen (Wärme/Kälte) im Sektor Industrie</a:t>
            </a:r>
          </a:p>
          <a:p>
            <a:pPr marL="0" indent="0">
              <a:buNone/>
            </a:pPr>
            <a:r>
              <a:rPr lang="de-DE" sz="1600" dirty="0"/>
              <a:t>(Quelle: Effizienzlandkarte des Instituts für Energie und Umweltforschung Heidelberg, 2013)</a:t>
            </a:r>
          </a:p>
          <a:p>
            <a:endParaRPr lang="de-DE" dirty="0"/>
          </a:p>
          <a:p>
            <a:endParaRPr lang="de-DE" dirty="0"/>
          </a:p>
          <a:p>
            <a:endParaRPr lang="de-DE" dirty="0"/>
          </a:p>
          <a:p>
            <a:endParaRPr lang="de-DE" dirty="0"/>
          </a:p>
          <a:p>
            <a:endParaRPr lang="de-DE" dirty="0"/>
          </a:p>
        </p:txBody>
      </p:sp>
      <p:sp>
        <p:nvSpPr>
          <p:cNvPr id="8" name="Textfeld 7"/>
          <p:cNvSpPr txBox="1"/>
          <p:nvPr/>
        </p:nvSpPr>
        <p:spPr>
          <a:xfrm>
            <a:off x="5892782" y="6481128"/>
            <a:ext cx="3086051" cy="461665"/>
          </a:xfrm>
          <a:prstGeom prst="rect">
            <a:avLst/>
          </a:prstGeom>
          <a:noFill/>
        </p:spPr>
        <p:txBody>
          <a:bodyPr wrap="square" rtlCol="0">
            <a:spAutoFit/>
          </a:bodyPr>
          <a:lstStyle/>
          <a:p>
            <a:r>
              <a:rPr lang="de-DE" sz="1200" dirty="0"/>
              <a:t>Quelle: </a:t>
            </a:r>
            <a:r>
              <a:rPr lang="de-DE" sz="1200" dirty="0"/>
              <a:t>Screenshot Energie-Atlas Bayern</a:t>
            </a:r>
          </a:p>
          <a:p>
            <a:endParaRPr lang="de-DE" sz="1200" dirty="0"/>
          </a:p>
        </p:txBody>
      </p:sp>
    </p:spTree>
    <p:extLst>
      <p:ext uri="{BB962C8B-B14F-4D97-AF65-F5344CB8AC3E}">
        <p14:creationId xmlns:p14="http://schemas.microsoft.com/office/powerpoint/2010/main" val="43154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3. Sprung: Erneuerbare Energien ausbauen</a:t>
            </a:r>
            <a:endParaRPr lang="de-DE" dirty="0"/>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19</a:t>
            </a:fld>
            <a:endParaRPr lang="de-DE"/>
          </a:p>
        </p:txBody>
      </p:sp>
      <p:pic>
        <p:nvPicPr>
          <p:cNvPr id="6" name="Grafik 5"/>
          <p:cNvPicPr>
            <a:picLocks noChangeAspect="1"/>
          </p:cNvPicPr>
          <p:nvPr/>
        </p:nvPicPr>
        <p:blipFill>
          <a:blip r:embed="rId3"/>
          <a:stretch>
            <a:fillRect/>
          </a:stretch>
        </p:blipFill>
        <p:spPr>
          <a:xfrm>
            <a:off x="2129233" y="4149080"/>
            <a:ext cx="4885534" cy="2327920"/>
          </a:xfrm>
          <a:prstGeom prst="rect">
            <a:avLst/>
          </a:prstGeom>
          <a:ln>
            <a:solidFill>
              <a:schemeClr val="tx1"/>
            </a:solidFill>
          </a:ln>
        </p:spPr>
      </p:pic>
      <p:sp>
        <p:nvSpPr>
          <p:cNvPr id="7" name="Inhaltsplatzhalter 2"/>
          <p:cNvSpPr txBox="1">
            <a:spLocks/>
          </p:cNvSpPr>
          <p:nvPr/>
        </p:nvSpPr>
        <p:spPr>
          <a:xfrm>
            <a:off x="628650" y="1340768"/>
            <a:ext cx="7886700" cy="45673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914400">
              <a:lnSpc>
                <a:spcPct val="100000"/>
              </a:lnSpc>
              <a:spcBef>
                <a:spcPts val="0"/>
              </a:spcBef>
              <a:buNone/>
            </a:pPr>
            <a:r>
              <a:rPr lang="de-DE" b="1" dirty="0">
                <a:solidFill>
                  <a:prstClr val="black"/>
                </a:solidFill>
              </a:rPr>
              <a:t>Erneuerbare Energien</a:t>
            </a:r>
            <a:endParaRPr lang="de-DE" dirty="0">
              <a:solidFill>
                <a:prstClr val="black"/>
              </a:solidFill>
            </a:endParaRPr>
          </a:p>
          <a:p>
            <a:r>
              <a:rPr lang="de-DE" dirty="0"/>
              <a:t>senken die CO</a:t>
            </a:r>
            <a:r>
              <a:rPr lang="de-DE" baseline="-25000" dirty="0"/>
              <a:t>2</a:t>
            </a:r>
            <a:r>
              <a:rPr lang="de-DE" dirty="0"/>
              <a:t>-Emissionen</a:t>
            </a:r>
          </a:p>
          <a:p>
            <a:r>
              <a:rPr lang="de-DE" dirty="0"/>
              <a:t>Sonne und Wind stehen uns unbegrenzt zur Verfügung – kostenlos</a:t>
            </a:r>
          </a:p>
          <a:p>
            <a:r>
              <a:rPr lang="de-DE" dirty="0"/>
              <a:t>vielseitig nutzbar – für Strom, Wärme und Kraftstoff</a:t>
            </a:r>
          </a:p>
          <a:p>
            <a:r>
              <a:rPr lang="de-DE" dirty="0"/>
              <a:t>heimische EEs stärken die regionale Wirtschaftskraft </a:t>
            </a:r>
          </a:p>
          <a:p>
            <a:r>
              <a:rPr lang="de-DE" dirty="0"/>
              <a:t>Wichtig: nachhaltig nutzen, d. h. nicht verschwenden, soziale Aspekte und Umweltauswirkungen beachten</a:t>
            </a:r>
          </a:p>
          <a:p>
            <a:endParaRPr lang="de-DE" dirty="0"/>
          </a:p>
          <a:p>
            <a:endParaRPr lang="de-DE" dirty="0"/>
          </a:p>
          <a:p>
            <a:endParaRPr lang="de-DE" dirty="0"/>
          </a:p>
          <a:p>
            <a:endParaRPr lang="de-DE" dirty="0"/>
          </a:p>
          <a:p>
            <a:endParaRPr lang="de-DE" dirty="0"/>
          </a:p>
          <a:p>
            <a:endParaRPr lang="de-DE" dirty="0"/>
          </a:p>
        </p:txBody>
      </p:sp>
      <p:sp>
        <p:nvSpPr>
          <p:cNvPr id="9" name="Textfeld 8"/>
          <p:cNvSpPr txBox="1"/>
          <p:nvPr/>
        </p:nvSpPr>
        <p:spPr>
          <a:xfrm>
            <a:off x="5819030" y="6504561"/>
            <a:ext cx="3086051" cy="461665"/>
          </a:xfrm>
          <a:prstGeom prst="rect">
            <a:avLst/>
          </a:prstGeom>
          <a:noFill/>
        </p:spPr>
        <p:txBody>
          <a:bodyPr wrap="square" rtlCol="0">
            <a:spAutoFit/>
          </a:bodyPr>
          <a:lstStyle/>
          <a:p>
            <a:r>
              <a:rPr lang="de-DE" sz="1200" dirty="0"/>
              <a:t>Quelle: </a:t>
            </a:r>
            <a:r>
              <a:rPr lang="de-DE" sz="1200" dirty="0"/>
              <a:t>Screenshot Energie-Atlas Bayern</a:t>
            </a:r>
          </a:p>
          <a:p>
            <a:endParaRPr lang="de-DE" sz="1200" dirty="0"/>
          </a:p>
        </p:txBody>
      </p:sp>
    </p:spTree>
    <p:extLst>
      <p:ext uri="{BB962C8B-B14F-4D97-AF65-F5344CB8AC3E}">
        <p14:creationId xmlns:p14="http://schemas.microsoft.com/office/powerpoint/2010/main" val="237054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Energiewende</a:t>
            </a:r>
          </a:p>
        </p:txBody>
      </p:sp>
      <p:sp>
        <p:nvSpPr>
          <p:cNvPr id="3" name="Inhaltsplatzhalter 2"/>
          <p:cNvSpPr>
            <a:spLocks noGrp="1"/>
          </p:cNvSpPr>
          <p:nvPr>
            <p:ph idx="1"/>
          </p:nvPr>
        </p:nvSpPr>
        <p:spPr/>
        <p:txBody>
          <a:bodyPr>
            <a:normAutofit/>
          </a:bodyPr>
          <a:lstStyle/>
          <a:p>
            <a:pPr marL="0" indent="0" algn="ctr">
              <a:buNone/>
            </a:pPr>
            <a:endParaRPr lang="de-DE" i="1" dirty="0"/>
          </a:p>
          <a:p>
            <a:pPr marL="0" indent="0" algn="ctr">
              <a:buNone/>
            </a:pPr>
            <a:r>
              <a:rPr lang="de-DE" i="1" dirty="0"/>
              <a:t>Eine dauerhafte und wirkungsvolle Reduktion der CO</a:t>
            </a:r>
            <a:r>
              <a:rPr lang="de-DE" i="1" baseline="-25000" dirty="0"/>
              <a:t>2</a:t>
            </a:r>
            <a:r>
              <a:rPr lang="de-DE" i="1" dirty="0"/>
              <a:t>-Emissionen – das ist der große Sprung, die Herausforderung, die wir meistern wollen und müssen.</a:t>
            </a:r>
          </a:p>
          <a:p>
            <a:pPr marL="0" indent="0">
              <a:buNone/>
            </a:pPr>
            <a:endParaRPr lang="de-DE" dirty="0"/>
          </a:p>
          <a:p>
            <a:pPr marL="0" indent="0">
              <a:buNone/>
            </a:pPr>
            <a:endParaRPr lang="de-DE" dirty="0"/>
          </a:p>
          <a:p>
            <a:pPr marL="457200" indent="-457200">
              <a:buAutoNum type="arabicPeriod"/>
            </a:pPr>
            <a:r>
              <a:rPr lang="de-DE" dirty="0"/>
              <a:t>Wo stehen wir?</a:t>
            </a:r>
          </a:p>
          <a:p>
            <a:pPr marL="457200" indent="-457200">
              <a:buAutoNum type="arabicPeriod"/>
            </a:pPr>
            <a:endParaRPr lang="de-DE" dirty="0"/>
          </a:p>
          <a:p>
            <a:pPr marL="457200" indent="-457200">
              <a:buAutoNum type="arabicPeriod"/>
            </a:pPr>
            <a:r>
              <a:rPr lang="de-DE" dirty="0"/>
              <a:t>Was kann ICH tun</a:t>
            </a:r>
          </a:p>
          <a:p>
            <a:pPr marL="457200" indent="-457200">
              <a:buAutoNum type="arabicPeriod"/>
            </a:pPr>
            <a:endParaRPr lang="de-DE" dirty="0"/>
          </a:p>
          <a:p>
            <a:pPr marL="457200" indent="-457200">
              <a:buAutoNum type="arabicPeriod"/>
            </a:pPr>
            <a:r>
              <a:rPr lang="de-DE" dirty="0"/>
              <a:t>Was können WIR tun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a:t>
            </a:fld>
            <a:endParaRPr lang="de-DE"/>
          </a:p>
        </p:txBody>
      </p:sp>
      <p:pic>
        <p:nvPicPr>
          <p:cNvPr id="6" name="Grafik 5"/>
          <p:cNvPicPr>
            <a:picLocks noChangeAspect="1"/>
          </p:cNvPicPr>
          <p:nvPr/>
        </p:nvPicPr>
        <p:blipFill>
          <a:blip r:embed="rId3"/>
          <a:stretch>
            <a:fillRect/>
          </a:stretch>
        </p:blipFill>
        <p:spPr>
          <a:xfrm>
            <a:off x="4211960" y="3356992"/>
            <a:ext cx="3962400" cy="1685925"/>
          </a:xfrm>
          <a:prstGeom prst="rect">
            <a:avLst/>
          </a:prstGeom>
        </p:spPr>
      </p:pic>
      <p:sp>
        <p:nvSpPr>
          <p:cNvPr id="7" name="Textfeld 6"/>
          <p:cNvSpPr txBox="1"/>
          <p:nvPr/>
        </p:nvSpPr>
        <p:spPr>
          <a:xfrm>
            <a:off x="4788024" y="4889585"/>
            <a:ext cx="3477490" cy="400110"/>
          </a:xfrm>
          <a:prstGeom prst="rect">
            <a:avLst/>
          </a:prstGeom>
          <a:noFill/>
        </p:spPr>
        <p:txBody>
          <a:bodyPr wrap="none" rtlCol="0">
            <a:spAutoFit/>
          </a:bodyPr>
          <a:lstStyle/>
          <a:p>
            <a:pPr algn="l"/>
            <a:r>
              <a:rPr lang="de-DE" sz="2000" dirty="0">
                <a:hlinkClick r:id="rId4"/>
              </a:rPr>
              <a:t>www.energieatlas.bayern.de</a:t>
            </a:r>
            <a:r>
              <a:rPr lang="de-DE" sz="2000" dirty="0"/>
              <a:t> </a:t>
            </a:r>
          </a:p>
        </p:txBody>
      </p:sp>
    </p:spTree>
    <p:extLst>
      <p:ext uri="{BB962C8B-B14F-4D97-AF65-F5344CB8AC3E}">
        <p14:creationId xmlns:p14="http://schemas.microsoft.com/office/powerpoint/2010/main" val="163954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 Was kann ICH tun? </a:t>
            </a:r>
          </a:p>
        </p:txBody>
      </p:sp>
      <p:sp>
        <p:nvSpPr>
          <p:cNvPr id="3" name="Inhaltsplatzhalter 2"/>
          <p:cNvSpPr>
            <a:spLocks noGrp="1"/>
          </p:cNvSpPr>
          <p:nvPr>
            <p:ph idx="1"/>
          </p:nvPr>
        </p:nvSpPr>
        <p:spPr/>
        <p:txBody>
          <a:bodyPr/>
          <a:lstStyle/>
          <a:p>
            <a:endParaRPr lang="de-DE" dirty="0"/>
          </a:p>
        </p:txBody>
      </p:sp>
      <p:sp>
        <p:nvSpPr>
          <p:cNvPr id="6" name="Foliennummernplatzhalter 5"/>
          <p:cNvSpPr>
            <a:spLocks noGrp="1"/>
          </p:cNvSpPr>
          <p:nvPr>
            <p:ph type="sldNum" sz="quarter" idx="12"/>
          </p:nvPr>
        </p:nvSpPr>
        <p:spPr>
          <a:xfrm>
            <a:off x="8666163" y="6477000"/>
            <a:ext cx="477837" cy="280988"/>
          </a:xfrm>
        </p:spPr>
        <p:txBody>
          <a:bodyPr/>
          <a:lstStyle/>
          <a:p>
            <a:fld id="{894680D0-7A83-433A-9719-C4143F27F647}" type="slidenum">
              <a:rPr lang="de-DE" smtClean="0"/>
              <a:pPr/>
              <a:t>20</a:t>
            </a:fld>
            <a:endParaRPr lang="de-DE" dirty="0"/>
          </a:p>
        </p:txBody>
      </p:sp>
      <p:pic>
        <p:nvPicPr>
          <p:cNvPr id="7" name="Grafik 6"/>
          <p:cNvPicPr>
            <a:picLocks noChangeAspect="1"/>
          </p:cNvPicPr>
          <p:nvPr/>
        </p:nvPicPr>
        <p:blipFill rotWithShape="1">
          <a:blip r:embed="rId3"/>
          <a:srcRect b="29112"/>
          <a:stretch/>
        </p:blipFill>
        <p:spPr>
          <a:xfrm>
            <a:off x="88123" y="1484784"/>
            <a:ext cx="8840750" cy="3100133"/>
          </a:xfrm>
          <a:prstGeom prst="rect">
            <a:avLst/>
          </a:prstGeom>
        </p:spPr>
      </p:pic>
      <p:sp>
        <p:nvSpPr>
          <p:cNvPr id="4" name="Textfeld 3"/>
          <p:cNvSpPr txBox="1"/>
          <p:nvPr/>
        </p:nvSpPr>
        <p:spPr>
          <a:xfrm>
            <a:off x="282078" y="4833298"/>
            <a:ext cx="8677375" cy="1446550"/>
          </a:xfrm>
          <a:prstGeom prst="rect">
            <a:avLst/>
          </a:prstGeom>
          <a:solidFill>
            <a:srgbClr val="F9AA00"/>
          </a:solidFill>
        </p:spPr>
        <p:txBody>
          <a:bodyPr wrap="none" rtlCol="0">
            <a:spAutoFit/>
          </a:bodyPr>
          <a:lstStyle/>
          <a:p>
            <a:pPr algn="l"/>
            <a:r>
              <a:rPr lang="de-DE" sz="2200" dirty="0"/>
              <a:t>Sich eine Sache vornehmen und verändern, sich Routinen bewusst </a:t>
            </a:r>
          </a:p>
          <a:p>
            <a:pPr algn="l"/>
            <a:r>
              <a:rPr lang="de-DE" sz="2200" dirty="0"/>
              <a:t>machen, einmal nur, vielleicht einen Tag lang, für eine Woche... </a:t>
            </a:r>
          </a:p>
          <a:p>
            <a:pPr algn="l"/>
            <a:endParaRPr lang="de-DE" sz="2200" dirty="0"/>
          </a:p>
          <a:p>
            <a:pPr algn="ctr"/>
            <a:r>
              <a:rPr lang="de-DE" sz="2200" dirty="0">
                <a:hlinkClick r:id="rId4"/>
              </a:rPr>
              <a:t>LfU - Online-Tool: CO</a:t>
            </a:r>
            <a:r>
              <a:rPr lang="de-DE" sz="2200" baseline="-10000" dirty="0">
                <a:hlinkClick r:id="rId4"/>
              </a:rPr>
              <a:t>2</a:t>
            </a:r>
            <a:r>
              <a:rPr lang="de-DE" sz="2200" dirty="0">
                <a:hlinkClick r:id="rId4"/>
              </a:rPr>
              <a:t>-Rechner</a:t>
            </a:r>
            <a:endParaRPr lang="de-DE" sz="2200" dirty="0"/>
          </a:p>
        </p:txBody>
      </p:sp>
      <p:sp>
        <p:nvSpPr>
          <p:cNvPr id="9" name="Textfeld 8"/>
          <p:cNvSpPr txBox="1"/>
          <p:nvPr/>
        </p:nvSpPr>
        <p:spPr>
          <a:xfrm>
            <a:off x="5819030" y="6448639"/>
            <a:ext cx="3086051" cy="461665"/>
          </a:xfrm>
          <a:prstGeom prst="rect">
            <a:avLst/>
          </a:prstGeom>
          <a:noFill/>
        </p:spPr>
        <p:txBody>
          <a:bodyPr wrap="square" rtlCol="0">
            <a:spAutoFit/>
          </a:bodyPr>
          <a:lstStyle/>
          <a:p>
            <a:r>
              <a:rPr lang="de-DE" sz="1200" dirty="0"/>
              <a:t>Quelle: </a:t>
            </a:r>
            <a:r>
              <a:rPr lang="de-DE" sz="1200" dirty="0"/>
              <a:t>Screenshot Energie-Atlas Bayern</a:t>
            </a:r>
          </a:p>
          <a:p>
            <a:endParaRPr lang="de-DE" sz="1200" dirty="0"/>
          </a:p>
        </p:txBody>
      </p:sp>
    </p:spTree>
    <p:extLst>
      <p:ext uri="{BB962C8B-B14F-4D97-AF65-F5344CB8AC3E}">
        <p14:creationId xmlns:p14="http://schemas.microsoft.com/office/powerpoint/2010/main" val="1074901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p:txBody>
          <a:bodyPr/>
          <a:lstStyle/>
          <a:p>
            <a:r>
              <a:rPr lang="de-DE" dirty="0"/>
              <a:t>2. Was kann ICH tun? - </a:t>
            </a:r>
            <a:r>
              <a:rPr lang="de-DE" altLang="de-DE" dirty="0"/>
              <a:t>Stromsparen im Haushalt</a:t>
            </a:r>
          </a:p>
        </p:txBody>
      </p:sp>
      <p:sp>
        <p:nvSpPr>
          <p:cNvPr id="91141" name="Foliennummernplatzhalter 5"/>
          <p:cNvSpPr>
            <a:spLocks noGrp="1"/>
          </p:cNvSpPr>
          <p:nvPr>
            <p:ph type="sldNum" sz="quarter" idx="12"/>
          </p:nvPr>
        </p:nvSpPr>
        <p:spPr>
          <a:xfrm>
            <a:off x="8759954" y="6477652"/>
            <a:ext cx="381000" cy="280987"/>
          </a:xfrm>
          <a:prstGeom prst="rect">
            <a:avLst/>
          </a:prstGeom>
          <a:noFill/>
        </p:spPr>
        <p:txBody>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ClrTx/>
              <a:buFontTx/>
              <a:buNone/>
            </a:pPr>
            <a:fld id="{38D5BFD7-34F9-4259-AD77-DA974304D936}" type="slidenum">
              <a:rPr lang="de-DE" altLang="de-DE" sz="900">
                <a:solidFill>
                  <a:schemeClr val="tx1">
                    <a:tint val="75000"/>
                  </a:schemeClr>
                </a:solidFill>
                <a:latin typeface="+mn-lt"/>
                <a:ea typeface="+mn-ea"/>
              </a:rPr>
              <a:pPr eaLnBrk="1" hangingPunct="1">
                <a:spcBef>
                  <a:spcPct val="0"/>
                </a:spcBef>
                <a:buClrTx/>
                <a:buFontTx/>
                <a:buNone/>
              </a:pPr>
              <a:t>21</a:t>
            </a:fld>
            <a:endParaRPr lang="de-DE" altLang="de-DE" sz="900" dirty="0">
              <a:solidFill>
                <a:schemeClr val="tx1">
                  <a:tint val="75000"/>
                </a:schemeClr>
              </a:solidFill>
              <a:latin typeface="+mn-lt"/>
              <a:ea typeface="+mn-ea"/>
            </a:endParaRPr>
          </a:p>
        </p:txBody>
      </p:sp>
      <p:sp>
        <p:nvSpPr>
          <p:cNvPr id="91144" name="Textfeld 3"/>
          <p:cNvSpPr txBox="1">
            <a:spLocks noChangeArrowheads="1"/>
          </p:cNvSpPr>
          <p:nvPr/>
        </p:nvSpPr>
        <p:spPr bwMode="auto">
          <a:xfrm>
            <a:off x="4572000" y="1854200"/>
            <a:ext cx="2520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r" eaLnBrk="1" hangingPunct="1">
              <a:spcBef>
                <a:spcPct val="0"/>
              </a:spcBef>
              <a:buClrTx/>
              <a:buFontTx/>
              <a:buNone/>
            </a:pPr>
            <a:r>
              <a:rPr lang="de-DE" altLang="de-DE" sz="1600" b="1">
                <a:solidFill>
                  <a:srgbClr val="7030A0"/>
                </a:solidFill>
              </a:rPr>
              <a:t>Spülen</a:t>
            </a:r>
          </a:p>
        </p:txBody>
      </p:sp>
      <p:sp>
        <p:nvSpPr>
          <p:cNvPr id="91146" name="Textfeld 26"/>
          <p:cNvSpPr txBox="1">
            <a:spLocks noChangeArrowheads="1"/>
          </p:cNvSpPr>
          <p:nvPr/>
        </p:nvSpPr>
        <p:spPr bwMode="auto">
          <a:xfrm>
            <a:off x="4572000" y="2501900"/>
            <a:ext cx="2520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r" eaLnBrk="1" hangingPunct="1">
              <a:spcBef>
                <a:spcPct val="0"/>
              </a:spcBef>
              <a:buClrTx/>
              <a:buFontTx/>
              <a:buNone/>
            </a:pPr>
            <a:r>
              <a:rPr lang="de-DE" altLang="de-DE" sz="1600" b="1">
                <a:solidFill>
                  <a:srgbClr val="00A4DE"/>
                </a:solidFill>
              </a:rPr>
              <a:t>Kochen</a:t>
            </a:r>
          </a:p>
        </p:txBody>
      </p:sp>
      <p:sp>
        <p:nvSpPr>
          <p:cNvPr id="91147" name="Textfeld 27"/>
          <p:cNvSpPr txBox="1">
            <a:spLocks noChangeArrowheads="1"/>
          </p:cNvSpPr>
          <p:nvPr/>
        </p:nvSpPr>
        <p:spPr bwMode="auto">
          <a:xfrm>
            <a:off x="4572000" y="2820988"/>
            <a:ext cx="2520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r" eaLnBrk="1" hangingPunct="1">
              <a:spcBef>
                <a:spcPct val="0"/>
              </a:spcBef>
              <a:buClrTx/>
              <a:buFontTx/>
              <a:buNone/>
            </a:pPr>
            <a:r>
              <a:rPr lang="de-DE" altLang="de-DE" sz="1600" b="1">
                <a:solidFill>
                  <a:srgbClr val="00B07A"/>
                </a:solidFill>
              </a:rPr>
              <a:t>Waschen</a:t>
            </a:r>
          </a:p>
        </p:txBody>
      </p:sp>
      <p:sp>
        <p:nvSpPr>
          <p:cNvPr id="91148" name="Textfeld 28"/>
          <p:cNvSpPr txBox="1">
            <a:spLocks noChangeArrowheads="1"/>
          </p:cNvSpPr>
          <p:nvPr/>
        </p:nvSpPr>
        <p:spPr bwMode="auto">
          <a:xfrm>
            <a:off x="4572000" y="3097213"/>
            <a:ext cx="2520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r" eaLnBrk="1" hangingPunct="1">
              <a:spcBef>
                <a:spcPct val="0"/>
              </a:spcBef>
              <a:buClrTx/>
              <a:buFontTx/>
              <a:buNone/>
            </a:pPr>
            <a:r>
              <a:rPr lang="de-DE" altLang="de-DE" sz="1600" b="1">
                <a:solidFill>
                  <a:srgbClr val="63CB39"/>
                </a:solidFill>
              </a:rPr>
              <a:t>Trocknen</a:t>
            </a:r>
          </a:p>
        </p:txBody>
      </p:sp>
      <p:sp>
        <p:nvSpPr>
          <p:cNvPr id="91149" name="Textfeld 29"/>
          <p:cNvSpPr txBox="1">
            <a:spLocks noChangeArrowheads="1"/>
          </p:cNvSpPr>
          <p:nvPr/>
        </p:nvSpPr>
        <p:spPr bwMode="auto">
          <a:xfrm>
            <a:off x="4572000" y="3414713"/>
            <a:ext cx="2520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r" eaLnBrk="1" hangingPunct="1">
              <a:spcBef>
                <a:spcPct val="0"/>
              </a:spcBef>
              <a:buClrTx/>
              <a:buFontTx/>
              <a:buNone/>
            </a:pPr>
            <a:r>
              <a:rPr lang="de-DE" altLang="de-DE" sz="1600" b="1">
                <a:solidFill>
                  <a:srgbClr val="8AC032"/>
                </a:solidFill>
              </a:rPr>
              <a:t>Heizungsumwälzpumpe</a:t>
            </a:r>
          </a:p>
        </p:txBody>
      </p:sp>
      <p:sp>
        <p:nvSpPr>
          <p:cNvPr id="91150" name="Textfeld 30"/>
          <p:cNvSpPr txBox="1">
            <a:spLocks noChangeArrowheads="1"/>
          </p:cNvSpPr>
          <p:nvPr/>
        </p:nvSpPr>
        <p:spPr bwMode="auto">
          <a:xfrm>
            <a:off x="4572000" y="3873500"/>
            <a:ext cx="2520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r" eaLnBrk="1" hangingPunct="1">
              <a:spcBef>
                <a:spcPct val="0"/>
              </a:spcBef>
              <a:buClrTx/>
              <a:buFontTx/>
              <a:buNone/>
            </a:pPr>
            <a:r>
              <a:rPr lang="de-DE" altLang="de-DE" sz="1600" b="1">
                <a:solidFill>
                  <a:srgbClr val="CED86E"/>
                </a:solidFill>
              </a:rPr>
              <a:t>Büro, Computer &amp; Co.</a:t>
            </a:r>
          </a:p>
        </p:txBody>
      </p:sp>
      <p:sp>
        <p:nvSpPr>
          <p:cNvPr id="91151" name="Textfeld 31"/>
          <p:cNvSpPr txBox="1">
            <a:spLocks noChangeArrowheads="1"/>
          </p:cNvSpPr>
          <p:nvPr/>
        </p:nvSpPr>
        <p:spPr bwMode="auto">
          <a:xfrm>
            <a:off x="4572000" y="4476750"/>
            <a:ext cx="2520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r" eaLnBrk="1" hangingPunct="1">
              <a:spcBef>
                <a:spcPct val="0"/>
              </a:spcBef>
              <a:buClrTx/>
              <a:buFontTx/>
              <a:buNone/>
            </a:pPr>
            <a:r>
              <a:rPr lang="de-DE" altLang="de-DE" sz="1600" b="1">
                <a:solidFill>
                  <a:srgbClr val="E2AC00"/>
                </a:solidFill>
              </a:rPr>
              <a:t>TV und Audio</a:t>
            </a:r>
          </a:p>
        </p:txBody>
      </p:sp>
      <p:sp>
        <p:nvSpPr>
          <p:cNvPr id="91152" name="Textfeld 32"/>
          <p:cNvSpPr txBox="1">
            <a:spLocks noChangeArrowheads="1"/>
          </p:cNvSpPr>
          <p:nvPr/>
        </p:nvSpPr>
        <p:spPr bwMode="auto">
          <a:xfrm>
            <a:off x="4560888" y="5013325"/>
            <a:ext cx="2520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r" eaLnBrk="1" hangingPunct="1">
              <a:spcBef>
                <a:spcPct val="0"/>
              </a:spcBef>
              <a:buClrTx/>
              <a:buFontTx/>
              <a:buNone/>
            </a:pPr>
            <a:r>
              <a:rPr lang="de-DE" altLang="de-DE" sz="1600" b="1">
                <a:solidFill>
                  <a:srgbClr val="F9AA00"/>
                </a:solidFill>
              </a:rPr>
              <a:t>Beleuchtung</a:t>
            </a:r>
          </a:p>
        </p:txBody>
      </p:sp>
      <p:sp>
        <p:nvSpPr>
          <p:cNvPr id="91153" name="Textfeld 33"/>
          <p:cNvSpPr txBox="1">
            <a:spLocks noChangeArrowheads="1"/>
          </p:cNvSpPr>
          <p:nvPr/>
        </p:nvSpPr>
        <p:spPr bwMode="auto">
          <a:xfrm>
            <a:off x="4560888" y="5589588"/>
            <a:ext cx="2520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r" eaLnBrk="1" hangingPunct="1">
              <a:spcBef>
                <a:spcPct val="0"/>
              </a:spcBef>
              <a:buClrTx/>
              <a:buFontTx/>
              <a:buNone/>
            </a:pPr>
            <a:r>
              <a:rPr lang="de-DE" altLang="de-DE" sz="1600" b="1">
                <a:solidFill>
                  <a:srgbClr val="FF0000"/>
                </a:solidFill>
              </a:rPr>
              <a:t>Kühlen und Gefrieren</a:t>
            </a:r>
          </a:p>
        </p:txBody>
      </p:sp>
      <p:grpSp>
        <p:nvGrpSpPr>
          <p:cNvPr id="3" name="Gruppieren 2"/>
          <p:cNvGrpSpPr/>
          <p:nvPr/>
        </p:nvGrpSpPr>
        <p:grpSpPr>
          <a:xfrm>
            <a:off x="4499992" y="1140477"/>
            <a:ext cx="4910138" cy="5375275"/>
            <a:chOff x="4572000" y="1123950"/>
            <a:chExt cx="4910138" cy="5375275"/>
          </a:xfrm>
        </p:grpSpPr>
        <p:sp>
          <p:nvSpPr>
            <p:cNvPr id="91145" name="Textfeld 25"/>
            <p:cNvSpPr txBox="1">
              <a:spLocks noChangeArrowheads="1"/>
            </p:cNvSpPr>
            <p:nvPr/>
          </p:nvSpPr>
          <p:spPr bwMode="auto">
            <a:xfrm>
              <a:off x="4572000" y="2116138"/>
              <a:ext cx="2520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000">
                  <a:solidFill>
                    <a:schemeClr val="tx1"/>
                  </a:solidFill>
                  <a:latin typeface="Arial" pitchFamily="34" charset="0"/>
                  <a:ea typeface="ＭＳ Ｐゴシック" pitchFamily="34" charset="-128"/>
                </a:defRPr>
              </a:lvl1pPr>
              <a:lvl2pPr marL="742950" indent="-285750" eaLnBrk="0" hangingPunct="0">
                <a:spcBef>
                  <a:spcPct val="20000"/>
                </a:spcBef>
                <a:buClr>
                  <a:schemeClr val="tx1"/>
                </a:buClr>
                <a:buFont typeface="Arial" pitchFamily="34" charset="0"/>
                <a:buChar char="–"/>
                <a:defRPr>
                  <a:solidFill>
                    <a:schemeClr val="tx1"/>
                  </a:solidFill>
                  <a:latin typeface="Arial" pitchFamily="34" charset="0"/>
                  <a:ea typeface="ＭＳ Ｐゴシック" pitchFamily="34" charset="-128"/>
                </a:defRPr>
              </a:lvl2pPr>
              <a:lvl3pPr marL="1143000" indent="-228600" eaLnBrk="0" hangingPunct="0">
                <a:spcBef>
                  <a:spcPct val="20000"/>
                </a:spcBef>
                <a:buClr>
                  <a:schemeClr val="tx1"/>
                </a:buClr>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r" eaLnBrk="1" hangingPunct="1">
                <a:spcBef>
                  <a:spcPct val="0"/>
                </a:spcBef>
                <a:buClrTx/>
                <a:buFontTx/>
                <a:buNone/>
              </a:pPr>
              <a:r>
                <a:rPr lang="de-DE" altLang="de-DE" sz="1600" b="1">
                  <a:solidFill>
                    <a:srgbClr val="254061"/>
                  </a:solidFill>
                </a:rPr>
                <a:t>Diverses</a:t>
              </a:r>
            </a:p>
          </p:txBody>
        </p:sp>
        <p:grpSp>
          <p:nvGrpSpPr>
            <p:cNvPr id="2" name="Gruppieren 1"/>
            <p:cNvGrpSpPr/>
            <p:nvPr/>
          </p:nvGrpSpPr>
          <p:grpSpPr>
            <a:xfrm>
              <a:off x="6504198" y="1123950"/>
              <a:ext cx="2977940" cy="5375275"/>
              <a:chOff x="6504198" y="1123950"/>
              <a:chExt cx="2977940" cy="5375275"/>
            </a:xfrm>
          </p:grpSpPr>
          <p:graphicFrame>
            <p:nvGraphicFramePr>
              <p:cNvPr id="91142" name="Objekt 2"/>
              <p:cNvGraphicFramePr>
                <a:graphicFrameLocks noChangeAspect="1"/>
              </p:cNvGraphicFramePr>
              <p:nvPr>
                <p:extLst>
                  <p:ext uri="{D42A27DB-BD31-4B8C-83A1-F6EECF244321}">
                    <p14:modId xmlns:p14="http://schemas.microsoft.com/office/powerpoint/2010/main" val="1965868036"/>
                  </p:ext>
                </p:extLst>
              </p:nvPr>
            </p:nvGraphicFramePr>
            <p:xfrm>
              <a:off x="6504198" y="1835150"/>
              <a:ext cx="2290762" cy="4664075"/>
            </p:xfrm>
            <a:graphic>
              <a:graphicData uri="http://schemas.openxmlformats.org/presentationml/2006/ole">
                <mc:AlternateContent xmlns:mc="http://schemas.openxmlformats.org/markup-compatibility/2006">
                  <mc:Choice xmlns:v="urn:schemas-microsoft-com:vml" Requires="v">
                    <p:oleObj spid="_x0000_s1040" name="Arbeitsblatt" r:id="rId4" imgW="2657465" imgH="5410136" progId="Excel.Sheet.8">
                      <p:embed/>
                    </p:oleObj>
                  </mc:Choice>
                  <mc:Fallback>
                    <p:oleObj name="Arbeitsblatt" r:id="rId4" imgW="2657465" imgH="5410136" progId="Excel.Sheet.8">
                      <p:embed/>
                      <p:pic>
                        <p:nvPicPr>
                          <p:cNvPr id="91142" name="Objek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4198" y="1835150"/>
                            <a:ext cx="2290762"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1143" name="Grafi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18313" y="1123950"/>
                <a:ext cx="13208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1154" name="Objekt 34"/>
              <p:cNvGraphicFramePr>
                <a:graphicFrameLocks noChangeAspect="1"/>
              </p:cNvGraphicFramePr>
              <p:nvPr>
                <p:extLst>
                  <p:ext uri="{D42A27DB-BD31-4B8C-83A1-F6EECF244321}">
                    <p14:modId xmlns:p14="http://schemas.microsoft.com/office/powerpoint/2010/main" val="1011383273"/>
                  </p:ext>
                </p:extLst>
              </p:nvPr>
            </p:nvGraphicFramePr>
            <p:xfrm>
              <a:off x="7478713" y="1752600"/>
              <a:ext cx="2003425" cy="4708525"/>
            </p:xfrm>
            <a:graphic>
              <a:graphicData uri="http://schemas.openxmlformats.org/presentationml/2006/ole">
                <mc:AlternateContent xmlns:mc="http://schemas.openxmlformats.org/markup-compatibility/2006">
                  <mc:Choice xmlns:v="urn:schemas-microsoft-com:vml" Requires="v">
                    <p:oleObj spid="_x0000_s1041" name="Arbeitsblatt" r:id="rId7" imgW="2324203" imgH="4371898" progId="Excel.Sheet.8">
                      <p:embed/>
                    </p:oleObj>
                  </mc:Choice>
                  <mc:Fallback>
                    <p:oleObj name="Arbeitsblatt" r:id="rId7" imgW="2324203" imgH="4371898" progId="Excel.Sheet.8">
                      <p:embed/>
                      <p:pic>
                        <p:nvPicPr>
                          <p:cNvPr id="91154" name="Objekt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8713" y="1752600"/>
                            <a:ext cx="20034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pic>
        <p:nvPicPr>
          <p:cNvPr id="91155" name="Grafik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70279" y="3248273"/>
            <a:ext cx="10382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10"/>
          <a:stretch>
            <a:fillRect/>
          </a:stretch>
        </p:blipFill>
        <p:spPr>
          <a:xfrm>
            <a:off x="578771" y="1435100"/>
            <a:ext cx="3197070" cy="5392738"/>
          </a:xfrm>
          <a:prstGeom prst="rect">
            <a:avLst/>
          </a:prstGeom>
        </p:spPr>
      </p:pic>
      <p:sp>
        <p:nvSpPr>
          <p:cNvPr id="5" name="Textfeld 4"/>
          <p:cNvSpPr txBox="1"/>
          <p:nvPr/>
        </p:nvSpPr>
        <p:spPr>
          <a:xfrm>
            <a:off x="7577571" y="6444474"/>
            <a:ext cx="937780" cy="276999"/>
          </a:xfrm>
          <a:prstGeom prst="rect">
            <a:avLst/>
          </a:prstGeom>
          <a:noFill/>
        </p:spPr>
        <p:txBody>
          <a:bodyPr wrap="square" rtlCol="0">
            <a:spAutoFit/>
          </a:bodyPr>
          <a:lstStyle/>
          <a:p>
            <a:r>
              <a:rPr lang="de-DE" sz="1200" dirty="0"/>
              <a:t>Quelle: LfU</a:t>
            </a:r>
          </a:p>
        </p:txBody>
      </p:sp>
    </p:spTree>
    <p:extLst>
      <p:ext uri="{BB962C8B-B14F-4D97-AF65-F5344CB8AC3E}">
        <p14:creationId xmlns:p14="http://schemas.microsoft.com/office/powerpoint/2010/main" val="2736540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 Was kann ICH tun? - Heizung optimieren</a:t>
            </a:r>
          </a:p>
        </p:txBody>
      </p:sp>
      <p:sp>
        <p:nvSpPr>
          <p:cNvPr id="3" name="Inhaltsplatzhalter 2"/>
          <p:cNvSpPr>
            <a:spLocks noGrp="1"/>
          </p:cNvSpPr>
          <p:nvPr>
            <p:ph idx="1"/>
          </p:nvPr>
        </p:nvSpPr>
        <p:spPr>
          <a:xfrm>
            <a:off x="251520" y="6309320"/>
            <a:ext cx="3960440" cy="448668"/>
          </a:xfrm>
        </p:spPr>
        <p:txBody>
          <a:bodyPr>
            <a:normAutofit fontScale="92500"/>
          </a:bodyPr>
          <a:lstStyle/>
          <a:p>
            <a:pPr marL="0" indent="0">
              <a:buNone/>
            </a:pPr>
            <a:r>
              <a:rPr lang="de-DE" dirty="0">
                <a:sym typeface="Wingdings" panose="05000000000000000000" pitchFamily="2" charset="2"/>
                <a:hlinkClick r:id="rId3"/>
              </a:rPr>
              <a:t> </a:t>
            </a:r>
            <a:r>
              <a:rPr lang="de-DE" dirty="0">
                <a:hlinkClick r:id="rId3"/>
              </a:rPr>
              <a:t>Checkliste Heizungsoptimierung</a:t>
            </a:r>
            <a:endParaRPr lang="de-DE" dirty="0"/>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22</a:t>
            </a:fld>
            <a:endParaRPr lang="de-DE"/>
          </a:p>
        </p:txBody>
      </p:sp>
      <p:grpSp>
        <p:nvGrpSpPr>
          <p:cNvPr id="8" name="Gruppieren 7"/>
          <p:cNvGrpSpPr/>
          <p:nvPr/>
        </p:nvGrpSpPr>
        <p:grpSpPr>
          <a:xfrm>
            <a:off x="711537" y="1268760"/>
            <a:ext cx="7948338" cy="4917384"/>
            <a:chOff x="755576" y="1268760"/>
            <a:chExt cx="7632848" cy="4564210"/>
          </a:xfrm>
        </p:grpSpPr>
        <p:pic>
          <p:nvPicPr>
            <p:cNvPr id="6" name="Grafik 5"/>
            <p:cNvPicPr>
              <a:picLocks noChangeAspect="1"/>
            </p:cNvPicPr>
            <p:nvPr/>
          </p:nvPicPr>
          <p:blipFill rotWithShape="1">
            <a:blip r:embed="rId4"/>
            <a:srcRect l="19768" t="19421" r="20920"/>
            <a:stretch/>
          </p:blipFill>
          <p:spPr>
            <a:xfrm>
              <a:off x="755576" y="1268760"/>
              <a:ext cx="7632848" cy="4564210"/>
            </a:xfrm>
            <a:prstGeom prst="rect">
              <a:avLst/>
            </a:prstGeom>
          </p:spPr>
        </p:pic>
        <p:pic>
          <p:nvPicPr>
            <p:cNvPr id="7" name="Grafik 6"/>
            <p:cNvPicPr>
              <a:picLocks noChangeAspect="1"/>
            </p:cNvPicPr>
            <p:nvPr/>
          </p:nvPicPr>
          <p:blipFill>
            <a:blip r:embed="rId5"/>
            <a:stretch>
              <a:fillRect/>
            </a:stretch>
          </p:blipFill>
          <p:spPr>
            <a:xfrm>
              <a:off x="1136650" y="1700808"/>
              <a:ext cx="4371975" cy="542925"/>
            </a:xfrm>
            <a:prstGeom prst="rect">
              <a:avLst/>
            </a:prstGeom>
          </p:spPr>
        </p:pic>
      </p:grpSp>
    </p:spTree>
    <p:extLst>
      <p:ext uri="{BB962C8B-B14F-4D97-AF65-F5344CB8AC3E}">
        <p14:creationId xmlns:p14="http://schemas.microsoft.com/office/powerpoint/2010/main" val="759263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txBox="1">
            <a:spLocks/>
          </p:cNvSpPr>
          <p:nvPr/>
        </p:nvSpPr>
        <p:spPr bwMode="auto">
          <a:xfrm>
            <a:off x="323849" y="1435100"/>
            <a:ext cx="8569325" cy="469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193675" indent="-193675" algn="l" rtl="0" eaLnBrk="1" fontAlgn="base" hangingPunct="1">
              <a:spcBef>
                <a:spcPct val="20000"/>
              </a:spcBef>
              <a:spcAft>
                <a:spcPct val="0"/>
              </a:spcAft>
              <a:buClr>
                <a:schemeClr val="tx1"/>
              </a:buClr>
              <a:buChar char="•"/>
              <a:defRPr sz="2000">
                <a:solidFill>
                  <a:schemeClr val="tx1"/>
                </a:solidFill>
                <a:latin typeface="+mn-lt"/>
                <a:ea typeface="+mn-ea"/>
                <a:cs typeface="+mn-cs"/>
              </a:defRPr>
            </a:lvl1pPr>
            <a:lvl2pPr marL="571500" indent="-187325" algn="l" rtl="0" eaLnBrk="1" fontAlgn="base" hangingPunct="1">
              <a:spcBef>
                <a:spcPct val="20000"/>
              </a:spcBef>
              <a:spcAft>
                <a:spcPct val="0"/>
              </a:spcAft>
              <a:buClr>
                <a:schemeClr val="tx1"/>
              </a:buClr>
              <a:buFont typeface="Arial" charset="0"/>
              <a:buChar char="–"/>
              <a:defRPr>
                <a:solidFill>
                  <a:schemeClr val="tx1"/>
                </a:solidFill>
                <a:latin typeface="+mn-lt"/>
                <a:ea typeface="+mn-ea"/>
              </a:defRPr>
            </a:lvl2pPr>
            <a:lvl3pPr marL="1238250" indent="-188913" algn="l" rtl="0" eaLnBrk="1" fontAlgn="base" hangingPunct="1">
              <a:spcBef>
                <a:spcPct val="20000"/>
              </a:spcBef>
              <a:spcAft>
                <a:spcPct val="0"/>
              </a:spcAft>
              <a:buClr>
                <a:schemeClr val="tx1"/>
              </a:buClr>
              <a:buChar char="•"/>
              <a:defRPr>
                <a:solidFill>
                  <a:schemeClr val="tx1"/>
                </a:solidFill>
                <a:latin typeface="+mn-lt"/>
                <a:ea typeface="+mn-ea"/>
              </a:defRPr>
            </a:lvl3pPr>
            <a:lvl4pPr marL="1693863" indent="-228600" algn="l" rtl="0" eaLnBrk="1" fontAlgn="base" hangingPunct="1">
              <a:spcBef>
                <a:spcPct val="20000"/>
              </a:spcBef>
              <a:spcAft>
                <a:spcPct val="0"/>
              </a:spcAft>
              <a:buChar char="–"/>
              <a:defRPr sz="1600">
                <a:solidFill>
                  <a:schemeClr val="tx1"/>
                </a:solidFill>
                <a:latin typeface="+mn-lt"/>
                <a:ea typeface="+mn-ea"/>
              </a:defRPr>
            </a:lvl4pPr>
            <a:lvl5pPr marL="2112963" indent="-228600" algn="l" rtl="0" eaLnBrk="1" fontAlgn="base" hangingPunct="1">
              <a:spcBef>
                <a:spcPct val="20000"/>
              </a:spcBef>
              <a:spcAft>
                <a:spcPct val="0"/>
              </a:spcAft>
              <a:buChar char="»"/>
              <a:defRPr sz="1600">
                <a:solidFill>
                  <a:schemeClr val="tx1"/>
                </a:solidFill>
                <a:latin typeface="+mn-lt"/>
                <a:ea typeface="+mn-ea"/>
              </a:defRPr>
            </a:lvl5pPr>
            <a:lvl6pPr marL="2570163" indent="-228600" algn="l" rtl="0" eaLnBrk="1" fontAlgn="base" hangingPunct="1">
              <a:spcBef>
                <a:spcPct val="20000"/>
              </a:spcBef>
              <a:spcAft>
                <a:spcPct val="0"/>
              </a:spcAft>
              <a:buChar char="»"/>
              <a:defRPr sz="1600">
                <a:solidFill>
                  <a:schemeClr val="tx1"/>
                </a:solidFill>
                <a:latin typeface="+mn-lt"/>
                <a:ea typeface="+mn-ea"/>
              </a:defRPr>
            </a:lvl6pPr>
            <a:lvl7pPr marL="3027363" indent="-228600" algn="l" rtl="0" eaLnBrk="1" fontAlgn="base" hangingPunct="1">
              <a:spcBef>
                <a:spcPct val="20000"/>
              </a:spcBef>
              <a:spcAft>
                <a:spcPct val="0"/>
              </a:spcAft>
              <a:buChar char="»"/>
              <a:defRPr sz="1600">
                <a:solidFill>
                  <a:schemeClr val="tx1"/>
                </a:solidFill>
                <a:latin typeface="+mn-lt"/>
                <a:ea typeface="+mn-ea"/>
              </a:defRPr>
            </a:lvl7pPr>
            <a:lvl8pPr marL="3484563" indent="-228600" algn="l" rtl="0" eaLnBrk="1" fontAlgn="base" hangingPunct="1">
              <a:spcBef>
                <a:spcPct val="20000"/>
              </a:spcBef>
              <a:spcAft>
                <a:spcPct val="0"/>
              </a:spcAft>
              <a:buChar char="»"/>
              <a:defRPr sz="1600">
                <a:solidFill>
                  <a:schemeClr val="tx1"/>
                </a:solidFill>
                <a:latin typeface="+mn-lt"/>
                <a:ea typeface="+mn-ea"/>
              </a:defRPr>
            </a:lvl8pPr>
            <a:lvl9pPr marL="3941763"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pPr>
            <a:endParaRPr lang="de-DE" kern="0" dirty="0"/>
          </a:p>
        </p:txBody>
      </p:sp>
      <p:sp>
        <p:nvSpPr>
          <p:cNvPr id="2" name="Titel 1"/>
          <p:cNvSpPr>
            <a:spLocks noGrp="1"/>
          </p:cNvSpPr>
          <p:nvPr>
            <p:ph type="title"/>
          </p:nvPr>
        </p:nvSpPr>
        <p:spPr/>
        <p:txBody>
          <a:bodyPr/>
          <a:lstStyle/>
          <a:p>
            <a:r>
              <a:rPr lang="de-DE" dirty="0"/>
              <a:t>2. Was kann ICH tun? - Bauen und Sanieren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23</a:t>
            </a:fld>
            <a:endParaRPr lang="de-DE"/>
          </a:p>
        </p:txBody>
      </p:sp>
      <p:graphicFrame>
        <p:nvGraphicFramePr>
          <p:cNvPr id="7" name="Diagramm 6"/>
          <p:cNvGraphicFramePr/>
          <p:nvPr>
            <p:extLst>
              <p:ext uri="{D42A27DB-BD31-4B8C-83A1-F6EECF244321}">
                <p14:modId xmlns:p14="http://schemas.microsoft.com/office/powerpoint/2010/main" val="982160045"/>
              </p:ext>
            </p:extLst>
          </p:nvPr>
        </p:nvGraphicFramePr>
        <p:xfrm>
          <a:off x="2400858" y="3159919"/>
          <a:ext cx="4439816" cy="2972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Inhaltsplatzhalter 2"/>
          <p:cNvSpPr txBox="1">
            <a:spLocks/>
          </p:cNvSpPr>
          <p:nvPr/>
        </p:nvSpPr>
        <p:spPr>
          <a:xfrm>
            <a:off x="628650" y="1556792"/>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t>Bis zu 85 % des Wärmeverbrauchs können durch energieeffizientes Bauen oder eine hochwertige Sanierung eingespart werden.</a:t>
            </a:r>
          </a:p>
          <a:p>
            <a:r>
              <a:rPr lang="de-DE" dirty="0"/>
              <a:t>Wenn diese vier Komponenten professionell eingebaut und aufeinander abgestimmt sind, ist das Gebäude energieeffizient:</a:t>
            </a:r>
          </a:p>
          <a:p>
            <a:endParaRPr lang="de-DE" dirty="0"/>
          </a:p>
          <a:p>
            <a:endParaRPr lang="de-DE" dirty="0"/>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419582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 Was kann ICH tun? - Mobilität</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24</a:t>
            </a:fld>
            <a:endParaRPr lang="de-DE"/>
          </a:p>
        </p:txBody>
      </p:sp>
      <p:graphicFrame>
        <p:nvGraphicFramePr>
          <p:cNvPr id="8" name="Diagramm 7"/>
          <p:cNvGraphicFramePr/>
          <p:nvPr>
            <p:extLst>
              <p:ext uri="{D42A27DB-BD31-4B8C-83A1-F6EECF244321}">
                <p14:modId xmlns:p14="http://schemas.microsoft.com/office/powerpoint/2010/main" val="2589890010"/>
              </p:ext>
            </p:extLst>
          </p:nvPr>
        </p:nvGraphicFramePr>
        <p:xfrm>
          <a:off x="612068" y="1572187"/>
          <a:ext cx="7992888" cy="4806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0898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 Was kann ICH tun? - Mobilität</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25</a:t>
            </a:fld>
            <a:endParaRPr lang="de-DE"/>
          </a:p>
        </p:txBody>
      </p:sp>
      <p:sp>
        <p:nvSpPr>
          <p:cNvPr id="6" name="Inhaltsplatzhalter 2"/>
          <p:cNvSpPr txBox="1">
            <a:spLocks/>
          </p:cNvSpPr>
          <p:nvPr/>
        </p:nvSpPr>
        <p:spPr>
          <a:xfrm>
            <a:off x="628650" y="1556792"/>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t>das Auto stehen lassen, gerade für Kurzstrecken,</a:t>
            </a:r>
          </a:p>
          <a:p>
            <a:r>
              <a:rPr lang="de-DE" dirty="0"/>
              <a:t>zu Fuß, mit dem Rad, im Bus oder der Bahn die frische Luft, Stadt, Land und Leute neu entdecken,</a:t>
            </a:r>
          </a:p>
          <a:p>
            <a:r>
              <a:rPr lang="de-DE" dirty="0"/>
              <a:t>wo es geht Fahrgemeinschaften und Car-Sharing-Angebote nutzen,</a:t>
            </a:r>
          </a:p>
          <a:p>
            <a:r>
              <a:rPr lang="de-DE" dirty="0"/>
              <a:t>bei Dienstreisen die Bahn dem Flugzeug vorziehen,</a:t>
            </a:r>
          </a:p>
          <a:p>
            <a:r>
              <a:rPr lang="de-DE" dirty="0"/>
              <a:t>beim Autokauf auf geringen Kraftstoffverbrauch achten oder ein Elektroauto kaufen</a:t>
            </a:r>
          </a:p>
          <a:p>
            <a:r>
              <a:rPr lang="de-DE" dirty="0"/>
              <a:t>beim Auto die Reifen und deren Luftdruck richtig wählen und</a:t>
            </a:r>
          </a:p>
          <a:p>
            <a:r>
              <a:rPr lang="de-DE" dirty="0"/>
              <a:t>Energie sparender Fahrstil</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3607550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 Was können WIR tun? </a:t>
            </a:r>
          </a:p>
        </p:txBody>
      </p:sp>
      <p:sp>
        <p:nvSpPr>
          <p:cNvPr id="6" name="Foliennummernplatzhalter 5"/>
          <p:cNvSpPr>
            <a:spLocks noGrp="1"/>
          </p:cNvSpPr>
          <p:nvPr>
            <p:ph type="sldNum" sz="quarter" idx="12"/>
          </p:nvPr>
        </p:nvSpPr>
        <p:spPr>
          <a:xfrm>
            <a:off x="8666163" y="6477000"/>
            <a:ext cx="477837" cy="280988"/>
          </a:xfrm>
        </p:spPr>
        <p:txBody>
          <a:bodyPr/>
          <a:lstStyle/>
          <a:p>
            <a:fld id="{894680D0-7A83-433A-9719-C4143F27F647}" type="slidenum">
              <a:rPr lang="de-DE" smtClean="0"/>
              <a:pPr/>
              <a:t>26</a:t>
            </a:fld>
            <a:endParaRPr lang="de-DE"/>
          </a:p>
        </p:txBody>
      </p:sp>
      <p:pic>
        <p:nvPicPr>
          <p:cNvPr id="4" name="Grafik 3"/>
          <p:cNvPicPr>
            <a:picLocks noChangeAspect="1"/>
          </p:cNvPicPr>
          <p:nvPr/>
        </p:nvPicPr>
        <p:blipFill>
          <a:blip r:embed="rId3"/>
          <a:stretch>
            <a:fillRect/>
          </a:stretch>
        </p:blipFill>
        <p:spPr>
          <a:xfrm>
            <a:off x="53470" y="1608667"/>
            <a:ext cx="9110084" cy="4518406"/>
          </a:xfrm>
          <a:prstGeom prst="rect">
            <a:avLst/>
          </a:prstGeom>
        </p:spPr>
      </p:pic>
      <p:sp>
        <p:nvSpPr>
          <p:cNvPr id="8" name="Textfeld 7"/>
          <p:cNvSpPr txBox="1"/>
          <p:nvPr/>
        </p:nvSpPr>
        <p:spPr>
          <a:xfrm>
            <a:off x="5819030" y="6468095"/>
            <a:ext cx="3086051" cy="461665"/>
          </a:xfrm>
          <a:prstGeom prst="rect">
            <a:avLst/>
          </a:prstGeom>
          <a:noFill/>
        </p:spPr>
        <p:txBody>
          <a:bodyPr wrap="square" rtlCol="0">
            <a:spAutoFit/>
          </a:bodyPr>
          <a:lstStyle/>
          <a:p>
            <a:r>
              <a:rPr lang="de-DE" sz="1200" dirty="0"/>
              <a:t>Quelle: </a:t>
            </a:r>
            <a:r>
              <a:rPr lang="de-DE" sz="1200" dirty="0"/>
              <a:t>Screenshot Energie-Atlas Bayern</a:t>
            </a:r>
          </a:p>
          <a:p>
            <a:endParaRPr lang="de-DE" sz="1200" dirty="0"/>
          </a:p>
        </p:txBody>
      </p:sp>
    </p:spTree>
    <p:extLst>
      <p:ext uri="{BB962C8B-B14F-4D97-AF65-F5344CB8AC3E}">
        <p14:creationId xmlns:p14="http://schemas.microsoft.com/office/powerpoint/2010/main" val="1903473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3. Was können WIR tun? – Werkzeugkasten für Kommunen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27</a:t>
            </a:fld>
            <a:endParaRPr lang="de-DE"/>
          </a:p>
        </p:txBody>
      </p:sp>
      <p:sp>
        <p:nvSpPr>
          <p:cNvPr id="7" name="Inhaltsplatzhalter 2"/>
          <p:cNvSpPr txBox="1">
            <a:spLocks/>
          </p:cNvSpPr>
          <p:nvPr/>
        </p:nvSpPr>
        <p:spPr>
          <a:xfrm>
            <a:off x="628650" y="1687529"/>
            <a:ext cx="7886700" cy="217351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a:t>Werkzeugkasten</a:t>
            </a:r>
            <a:r>
              <a:rPr lang="de-DE" dirty="0"/>
              <a:t> für Kommunen: Bürgerinnen und Bürger einbeziehen mit Ausstellungen, Informationen, </a:t>
            </a:r>
            <a:r>
              <a:rPr lang="de-DE" dirty="0" smtClean="0"/>
              <a:t>Kommunikationstipps</a:t>
            </a:r>
            <a:endParaRPr lang="de-DE" dirty="0"/>
          </a:p>
          <a:p>
            <a:r>
              <a:rPr lang="de-DE" b="1" dirty="0"/>
              <a:t>Energieaktivitäten</a:t>
            </a:r>
            <a:r>
              <a:rPr lang="de-DE" dirty="0"/>
              <a:t> von Städten und Gemeinden: Wo stehen wir bei der Energiewende vor Ort? </a:t>
            </a:r>
          </a:p>
          <a:p>
            <a:r>
              <a:rPr lang="de-DE" b="1" dirty="0"/>
              <a:t>Energiesparfestival Synergie</a:t>
            </a:r>
            <a:r>
              <a:rPr lang="de-DE" dirty="0"/>
              <a:t>: Inspiration für einen energiebewussten Lebensstil.</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4" y="3722848"/>
            <a:ext cx="5677386" cy="2933917"/>
          </a:xfrm>
          <a:prstGeom prst="rect">
            <a:avLst/>
          </a:prstGeom>
          <a:ln>
            <a:solidFill>
              <a:schemeClr val="accent1"/>
            </a:solidFill>
          </a:ln>
        </p:spPr>
      </p:pic>
      <p:sp>
        <p:nvSpPr>
          <p:cNvPr id="9" name="Textfeld 8"/>
          <p:cNvSpPr txBox="1"/>
          <p:nvPr/>
        </p:nvSpPr>
        <p:spPr>
          <a:xfrm>
            <a:off x="6233090" y="6474572"/>
            <a:ext cx="3086051" cy="461665"/>
          </a:xfrm>
          <a:prstGeom prst="rect">
            <a:avLst/>
          </a:prstGeom>
          <a:noFill/>
        </p:spPr>
        <p:txBody>
          <a:bodyPr wrap="square" rtlCol="0">
            <a:spAutoFit/>
          </a:bodyPr>
          <a:lstStyle/>
          <a:p>
            <a:r>
              <a:rPr lang="de-DE" sz="1200" dirty="0"/>
              <a:t>Quelle: </a:t>
            </a:r>
            <a:r>
              <a:rPr lang="de-DE" sz="1200" dirty="0"/>
              <a:t>Screenshot Energie-Atlas Bayern</a:t>
            </a:r>
          </a:p>
          <a:p>
            <a:endParaRPr lang="de-DE" sz="1200" dirty="0"/>
          </a:p>
        </p:txBody>
      </p:sp>
    </p:spTree>
    <p:extLst>
      <p:ext uri="{BB962C8B-B14F-4D97-AF65-F5344CB8AC3E}">
        <p14:creationId xmlns:p14="http://schemas.microsoft.com/office/powerpoint/2010/main" val="763113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1966"/>
            <a:ext cx="7886700" cy="1325563"/>
          </a:xfrm>
        </p:spPr>
        <p:txBody>
          <a:bodyPr/>
          <a:lstStyle/>
          <a:p>
            <a:r>
              <a:rPr lang="de-DE" dirty="0"/>
              <a:t>3. Was können WIR tun? </a:t>
            </a:r>
            <a:r>
              <a:rPr lang="de-DE" dirty="0" smtClean="0"/>
              <a:t>Energiemanagement</a:t>
            </a:r>
            <a:endParaRPr lang="de-DE" dirty="0"/>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28</a:t>
            </a:fld>
            <a:endParaRPr lang="de-DE"/>
          </a:p>
        </p:txBody>
      </p:sp>
      <p:sp>
        <p:nvSpPr>
          <p:cNvPr id="6" name="Inhaltsplatzhalter 2"/>
          <p:cNvSpPr txBox="1">
            <a:spLocks/>
          </p:cNvSpPr>
          <p:nvPr/>
        </p:nvSpPr>
        <p:spPr>
          <a:xfrm>
            <a:off x="628650" y="1687529"/>
            <a:ext cx="8191822" cy="26055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a:t>Kommunales Energiemanagement</a:t>
            </a:r>
            <a:r>
              <a:rPr lang="de-DE" dirty="0"/>
              <a:t>: Ist-Stand ermitteln, Veränderungen planen</a:t>
            </a:r>
          </a:p>
          <a:p>
            <a:r>
              <a:rPr lang="de-DE" b="1" dirty="0"/>
              <a:t>Energetische Sanierung und Neubau</a:t>
            </a:r>
            <a:r>
              <a:rPr lang="de-DE" dirty="0"/>
              <a:t>: </a:t>
            </a:r>
            <a:br>
              <a:rPr lang="de-DE" dirty="0"/>
            </a:br>
            <a:r>
              <a:rPr lang="de-DE" dirty="0"/>
              <a:t>Energiebedarf bei Sanierung &lt; vier Liter Heizöl pro Quadratmeter Neubauten: Passivhausstandard</a:t>
            </a:r>
          </a:p>
          <a:p>
            <a:r>
              <a:rPr lang="de-DE" b="1" dirty="0"/>
              <a:t>Straßenbeleuchtung</a:t>
            </a:r>
            <a:r>
              <a:rPr lang="de-DE" dirty="0"/>
              <a:t>: benötigt in Deutschland jährlich mehrere Milliarden Kilowattstunden Strom </a:t>
            </a:r>
            <a:r>
              <a:rPr lang="de-DE" dirty="0">
                <a:sym typeface="Wingdings" panose="05000000000000000000" pitchFamily="2" charset="2"/>
              </a:rPr>
              <a:t></a:t>
            </a:r>
            <a:r>
              <a:rPr lang="de-DE" dirty="0"/>
              <a:t> Klima schützen durch energieeffiziente Straßenbeleuchtung.</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273588"/>
            <a:ext cx="5004048" cy="2102618"/>
          </a:xfrm>
          <a:prstGeom prst="rect">
            <a:avLst/>
          </a:prstGeom>
        </p:spPr>
      </p:pic>
      <p:sp>
        <p:nvSpPr>
          <p:cNvPr id="8" name="Textfeld 7"/>
          <p:cNvSpPr txBox="1"/>
          <p:nvPr/>
        </p:nvSpPr>
        <p:spPr>
          <a:xfrm>
            <a:off x="5940152" y="6442678"/>
            <a:ext cx="3086051" cy="461665"/>
          </a:xfrm>
          <a:prstGeom prst="rect">
            <a:avLst/>
          </a:prstGeom>
          <a:noFill/>
        </p:spPr>
        <p:txBody>
          <a:bodyPr wrap="square" rtlCol="0">
            <a:spAutoFit/>
          </a:bodyPr>
          <a:lstStyle/>
          <a:p>
            <a:r>
              <a:rPr lang="de-DE" sz="1200" dirty="0"/>
              <a:t>Quelle: </a:t>
            </a:r>
            <a:r>
              <a:rPr lang="de-DE" sz="1200" dirty="0"/>
              <a:t>Screenshot Energie-Atlas Bayern</a:t>
            </a:r>
          </a:p>
          <a:p>
            <a:endParaRPr lang="de-DE" sz="1200" dirty="0"/>
          </a:p>
        </p:txBody>
      </p:sp>
    </p:spTree>
    <p:extLst>
      <p:ext uri="{BB962C8B-B14F-4D97-AF65-F5344CB8AC3E}">
        <p14:creationId xmlns:p14="http://schemas.microsoft.com/office/powerpoint/2010/main" val="2287000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 Was können WIR tun? – Energiemanagement</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29</a:t>
            </a:fld>
            <a:endParaRPr lang="de-DE"/>
          </a:p>
        </p:txBody>
      </p:sp>
      <p:sp>
        <p:nvSpPr>
          <p:cNvPr id="6" name="Inhaltsplatzhalter 2"/>
          <p:cNvSpPr txBox="1">
            <a:spLocks/>
          </p:cNvSpPr>
          <p:nvPr/>
        </p:nvSpPr>
        <p:spPr>
          <a:xfrm>
            <a:off x="628650" y="1687529"/>
            <a:ext cx="7886700" cy="296560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a:t>Abwasser</a:t>
            </a:r>
            <a:r>
              <a:rPr lang="de-DE" dirty="0"/>
              <a:t>: Kläranlagen sind in Kommunen oft die größten Einzelverbraucher </a:t>
            </a:r>
            <a:br>
              <a:rPr lang="de-DE" dirty="0"/>
            </a:br>
            <a:r>
              <a:rPr lang="de-DE" dirty="0"/>
              <a:t>Maßnahmen:</a:t>
            </a:r>
          </a:p>
          <a:p>
            <a:pPr lvl="1"/>
            <a:r>
              <a:rPr lang="de-DE" dirty="0"/>
              <a:t>Anpassung Maschinenbetrieb in der biologischen Reinigungsstufe </a:t>
            </a:r>
          </a:p>
          <a:p>
            <a:pPr lvl="1"/>
            <a:r>
              <a:rPr lang="de-DE" dirty="0"/>
              <a:t>Austausch gegen effiziente Aggregate</a:t>
            </a:r>
          </a:p>
          <a:p>
            <a:pPr lvl="1"/>
            <a:r>
              <a:rPr lang="de-DE" dirty="0"/>
              <a:t>Abwasserwärme und Klärschlamm für Strom und Wärmegewinnung nutzen</a:t>
            </a:r>
          </a:p>
          <a:p>
            <a:endParaRPr lang="de-DE" dirty="0"/>
          </a:p>
          <a:p>
            <a:r>
              <a:rPr lang="de-DE" b="1" dirty="0"/>
              <a:t>Energiespar-Contracting</a:t>
            </a:r>
            <a:r>
              <a:rPr lang="de-DE" dirty="0"/>
              <a:t>: Energiesparmaßnahmen trotz beschränktem Budget durchführen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3064276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1. Wo stehen wir? - Energie </a:t>
            </a:r>
          </a:p>
        </p:txBody>
      </p:sp>
      <p:sp>
        <p:nvSpPr>
          <p:cNvPr id="3" name="Inhaltsplatzhalter 2"/>
          <p:cNvSpPr>
            <a:spLocks noGrp="1"/>
          </p:cNvSpPr>
          <p:nvPr>
            <p:ph idx="1"/>
          </p:nvPr>
        </p:nvSpPr>
        <p:spPr>
          <a:xfrm>
            <a:off x="251520" y="1435100"/>
            <a:ext cx="8569325" cy="4697413"/>
          </a:xfrm>
        </p:spPr>
        <p:txBody>
          <a:bodyPr/>
          <a:lstStyle/>
          <a:p>
            <a:pPr marL="0" indent="0">
              <a:buNone/>
            </a:pPr>
            <a:r>
              <a:rPr lang="de-DE" b="1" dirty="0"/>
              <a:t>Strom-Wärme-Verkehr</a:t>
            </a:r>
          </a:p>
          <a:p>
            <a:pPr marL="0" indent="0">
              <a:buNone/>
            </a:pPr>
            <a:endParaRPr lang="de-DE" sz="1600" b="1" dirty="0"/>
          </a:p>
        </p:txBody>
      </p:sp>
      <p:sp>
        <p:nvSpPr>
          <p:cNvPr id="6" name="Foliennummernplatzhalter 5"/>
          <p:cNvSpPr>
            <a:spLocks noGrp="1"/>
          </p:cNvSpPr>
          <p:nvPr>
            <p:ph type="sldNum" sz="quarter" idx="12"/>
          </p:nvPr>
        </p:nvSpPr>
        <p:spPr>
          <a:xfrm>
            <a:off x="8666163" y="6477000"/>
            <a:ext cx="477837" cy="280988"/>
          </a:xfrm>
        </p:spPr>
        <p:txBody>
          <a:bodyPr/>
          <a:lstStyle/>
          <a:p>
            <a:fld id="{894680D0-7A83-433A-9719-C4143F27F647}" type="slidenum">
              <a:rPr lang="de-DE" smtClean="0"/>
              <a:pPr/>
              <a:t>3</a:t>
            </a:fld>
            <a:endParaRPr lang="de-DE"/>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1956478"/>
            <a:ext cx="6696744" cy="4702108"/>
          </a:xfrm>
          <a:prstGeom prst="rect">
            <a:avLst/>
          </a:prstGeom>
        </p:spPr>
      </p:pic>
    </p:spTree>
    <p:extLst>
      <p:ext uri="{BB962C8B-B14F-4D97-AF65-F5344CB8AC3E}">
        <p14:creationId xmlns:p14="http://schemas.microsoft.com/office/powerpoint/2010/main" val="996500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 Was können WIR tun? – Energienutzungsplan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30</a:t>
            </a:fld>
            <a:endParaRPr lang="de-DE"/>
          </a:p>
        </p:txBody>
      </p:sp>
      <p:sp>
        <p:nvSpPr>
          <p:cNvPr id="6" name="Inhaltsplatzhalter 2"/>
          <p:cNvSpPr txBox="1">
            <a:spLocks/>
          </p:cNvSpPr>
          <p:nvPr/>
        </p:nvSpPr>
        <p:spPr>
          <a:xfrm>
            <a:off x="683568" y="1690689"/>
            <a:ext cx="7886700" cy="346650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2300" b="1" dirty="0"/>
              <a:t>Ein Energienutzungsplan (ENP):</a:t>
            </a:r>
          </a:p>
          <a:p>
            <a:r>
              <a:rPr lang="de-DE" sz="2300" dirty="0"/>
              <a:t>schafft ein übergreifendes Gesamtkonzept für die energetische Entwicklung einer Gemeinde,</a:t>
            </a:r>
          </a:p>
          <a:p>
            <a:r>
              <a:rPr lang="de-DE" sz="2300" dirty="0"/>
              <a:t>fördert effiziente Nutzung von möglichen Energiepotenzialen (z. B. Biogasnutzung mit Wärmekonzepten),</a:t>
            </a:r>
          </a:p>
          <a:p>
            <a:r>
              <a:rPr lang="de-DE" sz="2300" dirty="0"/>
              <a:t>liefert Impulse für gemeinschaftliche Versorgungskonzepte bei neuen Heizungsanlagen in Wohnsiedlungen,</a:t>
            </a:r>
          </a:p>
          <a:p>
            <a:r>
              <a:rPr lang="de-DE" sz="2300" dirty="0"/>
              <a:t>schafft die Grundlage für Entscheidungen.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1334890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 Was können WIR tun? - Mobilität</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31</a:t>
            </a:fld>
            <a:endParaRPr lang="de-DE"/>
          </a:p>
        </p:txBody>
      </p:sp>
      <p:sp>
        <p:nvSpPr>
          <p:cNvPr id="6" name="Inhaltsplatzhalter 2"/>
          <p:cNvSpPr txBox="1">
            <a:spLocks/>
          </p:cNvSpPr>
          <p:nvPr/>
        </p:nvSpPr>
        <p:spPr>
          <a:xfrm>
            <a:off x="467544" y="1690689"/>
            <a:ext cx="7886700" cy="3322487"/>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2000" b="1" dirty="0"/>
              <a:t>Veränderte Verkehrskonzepte:</a:t>
            </a:r>
          </a:p>
          <a:p>
            <a:r>
              <a:rPr lang="de-DE" sz="2000" dirty="0"/>
              <a:t>zur Erhöhung der Attraktivität der Zentren </a:t>
            </a:r>
          </a:p>
          <a:p>
            <a:r>
              <a:rPr lang="de-DE" sz="2000" dirty="0"/>
              <a:t>zur Verbesserung des Wohlbefindens der Bürgerinnen und Bürger</a:t>
            </a:r>
          </a:p>
          <a:p>
            <a:pPr marL="0" indent="0">
              <a:buNone/>
            </a:pPr>
            <a:r>
              <a:rPr lang="de-DE" sz="2000" b="1" dirty="0"/>
              <a:t>Mögliche Handlungsfelder</a:t>
            </a:r>
            <a:r>
              <a:rPr lang="de-DE" sz="2000" dirty="0"/>
              <a:t>:</a:t>
            </a:r>
          </a:p>
          <a:p>
            <a:r>
              <a:rPr lang="de-DE" sz="2000" dirty="0"/>
              <a:t>Fußgängerinnen und Fußgänger schützen</a:t>
            </a:r>
          </a:p>
          <a:p>
            <a:r>
              <a:rPr lang="de-DE" sz="2000" dirty="0"/>
              <a:t>ÖPNV stärken</a:t>
            </a:r>
          </a:p>
          <a:p>
            <a:r>
              <a:rPr lang="de-DE" sz="2000" dirty="0"/>
              <a:t>Radverkehr attraktiver machen</a:t>
            </a:r>
          </a:p>
          <a:p>
            <a:r>
              <a:rPr lang="de-DE" sz="2000" dirty="0"/>
              <a:t>Einzel-Automobilverkehr ersetzen durch Car-Sharing und Mitfahrbörsen</a:t>
            </a:r>
          </a:p>
          <a:p>
            <a:r>
              <a:rPr lang="de-DE" sz="2000" dirty="0"/>
              <a:t>Elektromobilität ausbauen</a:t>
            </a:r>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p:txBody>
      </p:sp>
    </p:spTree>
    <p:extLst>
      <p:ext uri="{BB962C8B-B14F-4D97-AF65-F5344CB8AC3E}">
        <p14:creationId xmlns:p14="http://schemas.microsoft.com/office/powerpoint/2010/main" val="4064007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28650" y="1196752"/>
            <a:ext cx="7886700" cy="4980211"/>
          </a:xfrm>
        </p:spPr>
        <p:txBody>
          <a:bodyPr/>
          <a:lstStyle/>
          <a:p>
            <a:pPr marL="0" indent="0" algn="ctr">
              <a:buNone/>
            </a:pPr>
            <a:endParaRPr lang="de-DE" i="1" dirty="0"/>
          </a:p>
          <a:p>
            <a:pPr marL="0" indent="0" algn="ctr">
              <a:buNone/>
            </a:pPr>
            <a:r>
              <a:rPr lang="de-DE" sz="2800" u="sng" dirty="0"/>
              <a:t>Danke für Ihre Aufmerksamkeit!</a:t>
            </a:r>
          </a:p>
          <a:p>
            <a:pPr marL="0" indent="0" algn="ctr">
              <a:buNone/>
            </a:pPr>
            <a:endParaRPr lang="de-DE" i="1" dirty="0"/>
          </a:p>
          <a:p>
            <a:pPr marL="0" indent="0" algn="ctr">
              <a:buNone/>
            </a:pPr>
            <a:endParaRPr lang="de-DE" i="1" dirty="0"/>
          </a:p>
          <a:p>
            <a:pPr marL="0" indent="0" algn="ctr">
              <a:buNone/>
            </a:pPr>
            <a:r>
              <a:rPr lang="de-DE" i="1" dirty="0"/>
              <a:t>Eine dauerhafte und wirkungsvolle Reduktion der CO</a:t>
            </a:r>
            <a:r>
              <a:rPr lang="de-DE" i="1" baseline="-25000" dirty="0"/>
              <a:t>2</a:t>
            </a:r>
            <a:r>
              <a:rPr lang="de-DE" i="1" dirty="0"/>
              <a:t>-Emissionen – das ist der große Sprung, die Herausforderung, die wir meistern wollen und müssen.</a:t>
            </a:r>
          </a:p>
          <a:p>
            <a:pPr marL="0" indent="0">
              <a:buNone/>
            </a:pPr>
            <a:endParaRPr lang="de-DE" dirty="0"/>
          </a:p>
          <a:p>
            <a:pPr marL="0" indent="0">
              <a:buNone/>
            </a:pPr>
            <a:endParaRPr lang="de-DE" dirty="0"/>
          </a:p>
          <a:p>
            <a:pPr marL="0" indent="0">
              <a:buNone/>
            </a:pPr>
            <a:endParaRPr lang="de-DE" dirty="0"/>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32</a:t>
            </a:fld>
            <a:endParaRPr lang="de-DE"/>
          </a:p>
        </p:txBody>
      </p:sp>
      <p:pic>
        <p:nvPicPr>
          <p:cNvPr id="6" name="Grafik 5"/>
          <p:cNvPicPr>
            <a:picLocks noChangeAspect="1"/>
          </p:cNvPicPr>
          <p:nvPr/>
        </p:nvPicPr>
        <p:blipFill>
          <a:blip r:embed="rId3"/>
          <a:stretch>
            <a:fillRect/>
          </a:stretch>
        </p:blipFill>
        <p:spPr>
          <a:xfrm>
            <a:off x="574737" y="4623743"/>
            <a:ext cx="3962400" cy="1685925"/>
          </a:xfrm>
          <a:prstGeom prst="rect">
            <a:avLst/>
          </a:prstGeom>
        </p:spPr>
      </p:pic>
      <p:sp>
        <p:nvSpPr>
          <p:cNvPr id="7" name="Textfeld 6"/>
          <p:cNvSpPr txBox="1"/>
          <p:nvPr/>
        </p:nvSpPr>
        <p:spPr>
          <a:xfrm>
            <a:off x="4620766" y="5266650"/>
            <a:ext cx="3477490" cy="400110"/>
          </a:xfrm>
          <a:prstGeom prst="rect">
            <a:avLst/>
          </a:prstGeom>
          <a:noFill/>
        </p:spPr>
        <p:txBody>
          <a:bodyPr wrap="none" rtlCol="0">
            <a:spAutoFit/>
          </a:bodyPr>
          <a:lstStyle/>
          <a:p>
            <a:pPr algn="l"/>
            <a:r>
              <a:rPr lang="de-DE" sz="2000" dirty="0">
                <a:hlinkClick r:id="rId4"/>
              </a:rPr>
              <a:t>www.energieatlas.bayern.de</a:t>
            </a:r>
            <a:r>
              <a:rPr lang="de-DE" sz="2000" dirty="0"/>
              <a:t> </a:t>
            </a:r>
          </a:p>
        </p:txBody>
      </p:sp>
    </p:spTree>
    <p:extLst>
      <p:ext uri="{BB962C8B-B14F-4D97-AF65-F5344CB8AC3E}">
        <p14:creationId xmlns:p14="http://schemas.microsoft.com/office/powerpoint/2010/main" val="1372560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Linksammlung	</a:t>
            </a:r>
          </a:p>
        </p:txBody>
      </p:sp>
      <p:sp>
        <p:nvSpPr>
          <p:cNvPr id="3" name="Inhaltsplatzhalter 2"/>
          <p:cNvSpPr>
            <a:spLocks noGrp="1"/>
          </p:cNvSpPr>
          <p:nvPr>
            <p:ph idx="1"/>
          </p:nvPr>
        </p:nvSpPr>
        <p:spPr/>
        <p:txBody>
          <a:bodyPr>
            <a:normAutofit fontScale="92500" lnSpcReduction="10000"/>
          </a:bodyPr>
          <a:lstStyle/>
          <a:p>
            <a:r>
              <a:rPr lang="de-DE" sz="1800" dirty="0">
                <a:hlinkClick r:id="rId2"/>
              </a:rPr>
              <a:t>https://www.energieatlas.bayern.de/thema_energie/daten/primaerenergie</a:t>
            </a:r>
          </a:p>
          <a:p>
            <a:r>
              <a:rPr lang="de-DE" sz="1800" dirty="0">
                <a:hlinkClick r:id="rId2"/>
              </a:rPr>
              <a:t>https://www.energieatlas.bayern.de/thema_energie/daten/co2</a:t>
            </a:r>
          </a:p>
          <a:p>
            <a:r>
              <a:rPr lang="de-DE" sz="1800" dirty="0">
                <a:hlinkClick r:id="rId2"/>
              </a:rPr>
              <a:t>https://www.energieatlas.bayern.de/energieatlas/energiedreisprung</a:t>
            </a:r>
          </a:p>
          <a:p>
            <a:r>
              <a:rPr lang="de-DE" sz="1800" dirty="0">
                <a:hlinkClick r:id="rId2"/>
              </a:rPr>
              <a:t>https://www.energieatlas.bayern.de/energieatlas/energiedreisprung/energiebedarf</a:t>
            </a:r>
          </a:p>
          <a:p>
            <a:r>
              <a:rPr lang="de-DE" sz="1800" dirty="0">
                <a:hlinkClick r:id="rId2"/>
              </a:rPr>
              <a:t>https://www.energieatlas.bayern.de/energieatlas/energiedreisprung/energieeffizienz</a:t>
            </a:r>
          </a:p>
          <a:p>
            <a:r>
              <a:rPr lang="de-DE" sz="1800" dirty="0">
                <a:hlinkClick r:id="rId2"/>
              </a:rPr>
              <a:t>https://www.energieatlas.bayern.de/energieatlas/energiedreisprung/erneuerbareenergien</a:t>
            </a:r>
          </a:p>
          <a:p>
            <a:r>
              <a:rPr lang="de-DE" sz="1800" dirty="0">
                <a:hlinkClick r:id="rId2"/>
              </a:rPr>
              <a:t>https://www.energieatlas.bayern.de/buerger</a:t>
            </a:r>
          </a:p>
          <a:p>
            <a:r>
              <a:rPr lang="de-DE" sz="1800" dirty="0">
                <a:hlinkClick r:id="rId2"/>
              </a:rPr>
              <a:t>https://www.lfu.bayern.de/klima/klimaausstellung/was_tun/mobilitaet/index.htm</a:t>
            </a:r>
            <a:endParaRPr lang="de-DE" sz="1800" dirty="0"/>
          </a:p>
          <a:p>
            <a:r>
              <a:rPr lang="de-DE" sz="1800" dirty="0">
                <a:hlinkClick r:id="rId3"/>
              </a:rPr>
              <a:t>https://www.lfu.bayern.de/klima/klimaausstellung/was_tun/essen/index.htm</a:t>
            </a:r>
            <a:endParaRPr lang="de-DE" sz="1800" dirty="0"/>
          </a:p>
          <a:p>
            <a:r>
              <a:rPr lang="de-DE" sz="1800" dirty="0">
                <a:hlinkClick r:id="rId4"/>
              </a:rPr>
              <a:t>https://www.lfu.bayern.de/klima/klimaausstellung/was_tun/konsum/index.htm</a:t>
            </a:r>
            <a:r>
              <a:rPr lang="de-DE" sz="1800" dirty="0"/>
              <a:t> </a:t>
            </a:r>
          </a:p>
          <a:p>
            <a:r>
              <a:rPr lang="de-DE" sz="1800" dirty="0">
                <a:hlinkClick r:id="rId5"/>
              </a:rPr>
              <a:t>https://www.energieatlas.bayern.de/kommunen</a:t>
            </a:r>
            <a:endParaRPr lang="de-DE" sz="1800" dirty="0"/>
          </a:p>
          <a:p>
            <a:r>
              <a:rPr lang="de-DE" sz="1800" dirty="0">
                <a:hlinkClick r:id="rId6"/>
              </a:rPr>
              <a:t>https://www.karten.energieatlas.bayern.de/?comp=mischpult</a:t>
            </a:r>
            <a:endParaRPr lang="de-DE" sz="1800" dirty="0"/>
          </a:p>
          <a:p>
            <a:r>
              <a:rPr lang="de-DE" sz="1800" dirty="0">
                <a:latin typeface="Calibri" panose="020F0502020204030204" pitchFamily="34" charset="0"/>
                <a:ea typeface="Calibri" panose="020F0502020204030204" pitchFamily="34" charset="0"/>
                <a:cs typeface="Times New Roman" panose="02020603050405020304" pitchFamily="18" charset="0"/>
                <a:hlinkClick r:id="rId7"/>
              </a:rPr>
              <a:t>https://visualutopias.com</a:t>
            </a:r>
            <a:endParaRPr lang="de-DE" sz="1800" dirty="0">
              <a:latin typeface="Calibri" panose="020F0502020204030204" pitchFamily="34" charset="0"/>
              <a:ea typeface="Calibri" panose="020F0502020204030204" pitchFamily="34" charset="0"/>
              <a:cs typeface="Times New Roman" panose="02020603050405020304" pitchFamily="18" charset="0"/>
            </a:endParaRPr>
          </a:p>
          <a:p>
            <a:endParaRPr lang="de-DE" sz="1800" dirty="0">
              <a:latin typeface="Calibri" panose="020F0502020204030204" pitchFamily="34" charset="0"/>
              <a:ea typeface="Calibri" panose="020F0502020204030204" pitchFamily="34" charset="0"/>
              <a:cs typeface="Times New Roman" panose="02020603050405020304" pitchFamily="18" charset="0"/>
            </a:endParaRPr>
          </a:p>
          <a:p>
            <a:endParaRPr lang="de-DE" sz="1800" dirty="0"/>
          </a:p>
          <a:p>
            <a:pPr marL="0" indent="0">
              <a:buNone/>
            </a:pPr>
            <a:endParaRPr lang="de-DE" sz="1800" dirty="0"/>
          </a:p>
          <a:p>
            <a:endParaRPr lang="de-DE" sz="1800" dirty="0"/>
          </a:p>
          <a:p>
            <a:endParaRPr lang="de-DE" sz="1800" dirty="0"/>
          </a:p>
          <a:p>
            <a:endParaRPr lang="de-DE" sz="1800" dirty="0"/>
          </a:p>
          <a:p>
            <a:endParaRPr lang="de-DE" sz="1800" dirty="0"/>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33</a:t>
            </a:fld>
            <a:endParaRPr lang="de-DE"/>
          </a:p>
        </p:txBody>
      </p:sp>
    </p:spTree>
    <p:extLst>
      <p:ext uri="{BB962C8B-B14F-4D97-AF65-F5344CB8AC3E}">
        <p14:creationId xmlns:p14="http://schemas.microsoft.com/office/powerpoint/2010/main" val="393042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1. Wo stehen wir? - Energie </a:t>
            </a:r>
          </a:p>
        </p:txBody>
      </p:sp>
      <p:sp>
        <p:nvSpPr>
          <p:cNvPr id="6" name="Foliennummernplatzhalter 5"/>
          <p:cNvSpPr>
            <a:spLocks noGrp="1"/>
          </p:cNvSpPr>
          <p:nvPr>
            <p:ph type="sldNum" sz="quarter" idx="12"/>
          </p:nvPr>
        </p:nvSpPr>
        <p:spPr>
          <a:xfrm>
            <a:off x="8666163" y="6477000"/>
            <a:ext cx="477837" cy="280988"/>
          </a:xfrm>
        </p:spPr>
        <p:txBody>
          <a:bodyPr/>
          <a:lstStyle/>
          <a:p>
            <a:fld id="{894680D0-7A83-433A-9719-C4143F27F647}" type="slidenum">
              <a:rPr lang="de-DE" smtClean="0"/>
              <a:pPr/>
              <a:t>4</a:t>
            </a:fld>
            <a:endParaRPr lang="de-DE"/>
          </a:p>
        </p:txBody>
      </p:sp>
      <p:sp>
        <p:nvSpPr>
          <p:cNvPr id="5" name="Inhaltsplatzhalter 4"/>
          <p:cNvSpPr>
            <a:spLocks noGrp="1"/>
          </p:cNvSpPr>
          <p:nvPr>
            <p:ph idx="1"/>
          </p:nvPr>
        </p:nvSpPr>
        <p:spPr>
          <a:xfrm>
            <a:off x="628650" y="1692436"/>
            <a:ext cx="7886700" cy="4351338"/>
          </a:xfrm>
        </p:spPr>
        <p:txBody>
          <a:bodyPr/>
          <a:lstStyle/>
          <a:p>
            <a:r>
              <a:rPr lang="de-DE" dirty="0"/>
              <a:t>Frage:</a:t>
            </a:r>
          </a:p>
          <a:p>
            <a:pPr marL="342900" lvl="1" indent="0">
              <a:buNone/>
            </a:pPr>
            <a:r>
              <a:rPr lang="de-DE" sz="2100" dirty="0"/>
              <a:t>Wieviel Energie verbraucht jeder/jede Bürger/in </a:t>
            </a:r>
            <a:r>
              <a:rPr lang="de-DE" sz="2100" dirty="0" err="1"/>
              <a:t>in</a:t>
            </a:r>
            <a:r>
              <a:rPr lang="de-DE" sz="2100" dirty="0"/>
              <a:t> Deutschland im Durchschnitt pro Tag?</a:t>
            </a:r>
          </a:p>
          <a:p>
            <a:endParaRPr lang="de-DE" dirty="0"/>
          </a:p>
          <a:p>
            <a:r>
              <a:rPr lang="de-DE" dirty="0"/>
              <a:t>Antwort:</a:t>
            </a:r>
          </a:p>
          <a:p>
            <a:pPr marL="342900" lvl="1" indent="0">
              <a:buNone/>
            </a:pPr>
            <a:r>
              <a:rPr lang="de-DE" sz="2100" dirty="0"/>
              <a:t>ca. 80 kWh pro Tag</a:t>
            </a:r>
          </a:p>
          <a:p>
            <a:pPr marL="342900" lvl="1" indent="0">
              <a:buNone/>
            </a:pPr>
            <a:endParaRPr lang="de-DE" sz="2100" dirty="0"/>
          </a:p>
          <a:p>
            <a:pPr marL="342900" lvl="1" indent="0">
              <a:buNone/>
            </a:pPr>
            <a:r>
              <a:rPr lang="de-DE" sz="2100" dirty="0"/>
              <a:t>Anschaulich: Dafür müsste ein Mensch auf einem Ergometer mit einer Leistung von 100 W 800 Stunden lang radeln.</a:t>
            </a:r>
          </a:p>
          <a:p>
            <a:pPr marL="342900" lvl="1" indent="0">
              <a:buNone/>
            </a:pPr>
            <a:r>
              <a:rPr lang="de-DE" sz="2100" dirty="0"/>
              <a:t>Oder: 80 Personen müssten entsprechend 10 Stunden lang radeln.</a:t>
            </a:r>
          </a:p>
        </p:txBody>
      </p:sp>
    </p:spTree>
    <p:extLst>
      <p:ext uri="{BB962C8B-B14F-4D97-AF65-F5344CB8AC3E}">
        <p14:creationId xmlns:p14="http://schemas.microsoft.com/office/powerpoint/2010/main" val="1478983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1. Wo stehen wir? – energiebedingte CO</a:t>
            </a:r>
            <a:r>
              <a:rPr lang="de-DE" baseline="-10000" dirty="0"/>
              <a:t>2</a:t>
            </a:r>
            <a:r>
              <a:rPr lang="de-DE" dirty="0"/>
              <a:t> - Emissionen</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1011495839"/>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5</a:t>
            </a:fld>
            <a:endParaRPr lang="de-DE"/>
          </a:p>
        </p:txBody>
      </p:sp>
      <p:sp>
        <p:nvSpPr>
          <p:cNvPr id="7" name="Textfeld 6"/>
          <p:cNvSpPr txBox="1"/>
          <p:nvPr/>
        </p:nvSpPr>
        <p:spPr>
          <a:xfrm>
            <a:off x="4572000" y="5599882"/>
            <a:ext cx="4326826" cy="577081"/>
          </a:xfrm>
          <a:prstGeom prst="rect">
            <a:avLst/>
          </a:prstGeom>
          <a:noFill/>
        </p:spPr>
        <p:txBody>
          <a:bodyPr wrap="none" rtlCol="0">
            <a:spAutoFit/>
          </a:bodyPr>
          <a:lstStyle/>
          <a:p>
            <a:pPr algn="l"/>
            <a:r>
              <a:rPr lang="de-DE" sz="1050" i="1" dirty="0"/>
              <a:t>Quelle: </a:t>
            </a:r>
            <a:r>
              <a:rPr lang="de-DE" sz="1050" i="1" dirty="0">
                <a:hlinkClick r:id="rId4"/>
              </a:rPr>
              <a:t>https://www.energieatlas.bayern.de/thema_energie/daten/co2</a:t>
            </a:r>
            <a:r>
              <a:rPr lang="de-DE" sz="1050" i="1" dirty="0"/>
              <a:t/>
            </a:r>
            <a:br>
              <a:rPr lang="de-DE" sz="1050" i="1" dirty="0"/>
            </a:br>
            <a:r>
              <a:rPr lang="de-DE" sz="1050" i="1" dirty="0"/>
              <a:t>Datenstand: 2020 (Prognose)</a:t>
            </a:r>
            <a:br>
              <a:rPr lang="de-DE" sz="1050" i="1" dirty="0"/>
            </a:br>
            <a:r>
              <a:rPr lang="de-DE" sz="1050" i="1" dirty="0"/>
              <a:t>Daten: </a:t>
            </a:r>
            <a:r>
              <a:rPr lang="de-DE" sz="1050" i="1" dirty="0" err="1"/>
              <a:t>StMWi</a:t>
            </a:r>
            <a:r>
              <a:rPr lang="de-DE" sz="1050" i="1" dirty="0"/>
              <a:t> (2021): </a:t>
            </a:r>
            <a:r>
              <a:rPr lang="de-DE" sz="1050" i="1" dirty="0" err="1"/>
              <a:t>Energiedaten.Bayern</a:t>
            </a:r>
            <a:r>
              <a:rPr lang="de-DE" sz="1050" i="1" dirty="0"/>
              <a:t> - Schätzbilanz</a:t>
            </a:r>
            <a:endParaRPr lang="de-DE" sz="1000" dirty="0"/>
          </a:p>
        </p:txBody>
      </p:sp>
      <p:sp>
        <p:nvSpPr>
          <p:cNvPr id="3" name="Textfeld 2"/>
          <p:cNvSpPr txBox="1"/>
          <p:nvPr/>
        </p:nvSpPr>
        <p:spPr>
          <a:xfrm>
            <a:off x="5292080" y="2636912"/>
            <a:ext cx="3097323" cy="400110"/>
          </a:xfrm>
          <a:prstGeom prst="rect">
            <a:avLst/>
          </a:prstGeom>
          <a:solidFill>
            <a:srgbClr val="FFC000"/>
          </a:solidFill>
        </p:spPr>
        <p:txBody>
          <a:bodyPr wrap="none" rtlCol="0">
            <a:spAutoFit/>
          </a:bodyPr>
          <a:lstStyle/>
          <a:p>
            <a:pPr algn="l"/>
            <a:r>
              <a:rPr lang="de-DE" sz="2000" dirty="0"/>
              <a:t>Insgesamt 72,6 </a:t>
            </a:r>
            <a:r>
              <a:rPr lang="de-DE" sz="2000" dirty="0" err="1"/>
              <a:t>Mio</a:t>
            </a:r>
            <a:r>
              <a:rPr lang="de-DE" sz="2000" dirty="0"/>
              <a:t> t CO</a:t>
            </a:r>
            <a:r>
              <a:rPr lang="de-DE" sz="2000" baseline="-10000" dirty="0"/>
              <a:t>2</a:t>
            </a:r>
            <a:endParaRPr lang="de-DE" sz="2000" dirty="0"/>
          </a:p>
        </p:txBody>
      </p:sp>
    </p:spTree>
    <p:extLst>
      <p:ext uri="{BB962C8B-B14F-4D97-AF65-F5344CB8AC3E}">
        <p14:creationId xmlns:p14="http://schemas.microsoft.com/office/powerpoint/2010/main" val="59234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1. Wo stehen wir – Klimaregion Bayern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6</a:t>
            </a:fld>
            <a:endParaRPr lang="de-DE"/>
          </a:p>
        </p:txBody>
      </p:sp>
      <p:sp>
        <p:nvSpPr>
          <p:cNvPr id="8" name="Textfeld 7"/>
          <p:cNvSpPr txBox="1"/>
          <p:nvPr/>
        </p:nvSpPr>
        <p:spPr>
          <a:xfrm>
            <a:off x="628650" y="6465589"/>
            <a:ext cx="5328592" cy="261610"/>
          </a:xfrm>
          <a:prstGeom prst="rect">
            <a:avLst/>
          </a:prstGeom>
          <a:noFill/>
        </p:spPr>
        <p:txBody>
          <a:bodyPr wrap="square" rtlCol="0">
            <a:spAutoFit/>
          </a:bodyPr>
          <a:lstStyle/>
          <a:p>
            <a:pPr algn="l"/>
            <a:r>
              <a:rPr lang="de-DE" sz="1100" dirty="0">
                <a:hlinkClick r:id="rId3"/>
              </a:rPr>
              <a:t>Quelle: https://www.lfu.bayern.de/klima/klimawandel/klimaveraenderung/index.htm</a:t>
            </a:r>
            <a:r>
              <a:rPr lang="de-DE" sz="1100" dirty="0"/>
              <a:t> </a:t>
            </a:r>
          </a:p>
        </p:txBody>
      </p:sp>
      <p:grpSp>
        <p:nvGrpSpPr>
          <p:cNvPr id="4" name="Gruppieren 3"/>
          <p:cNvGrpSpPr/>
          <p:nvPr/>
        </p:nvGrpSpPr>
        <p:grpSpPr>
          <a:xfrm>
            <a:off x="4867887" y="1401255"/>
            <a:ext cx="3647463" cy="4690349"/>
            <a:chOff x="2771799" y="1535929"/>
            <a:chExt cx="3799391" cy="4690349"/>
          </a:xfrm>
        </p:grpSpPr>
        <p:pic>
          <p:nvPicPr>
            <p:cNvPr id="3" name="Grafik 2" descr="Bildschirmausschnitt"/>
            <p:cNvPicPr>
              <a:picLocks noChangeAspect="1"/>
            </p:cNvPicPr>
            <p:nvPr/>
          </p:nvPicPr>
          <p:blipFill rotWithShape="1">
            <a:blip r:embed="rId4">
              <a:extLst>
                <a:ext uri="{28A0092B-C50C-407E-A947-70E740481C1C}">
                  <a14:useLocalDpi xmlns:a14="http://schemas.microsoft.com/office/drawing/2010/main" val="0"/>
                </a:ext>
              </a:extLst>
            </a:blip>
            <a:srcRect t="5150" r="184"/>
            <a:stretch/>
          </p:blipFill>
          <p:spPr>
            <a:xfrm>
              <a:off x="2771799" y="1535929"/>
              <a:ext cx="3749951" cy="4690349"/>
            </a:xfrm>
            <a:prstGeom prst="rect">
              <a:avLst/>
            </a:prstGeom>
          </p:spPr>
        </p:pic>
        <p:sp>
          <p:nvSpPr>
            <p:cNvPr id="12" name="Textfeld 11"/>
            <p:cNvSpPr txBox="1"/>
            <p:nvPr/>
          </p:nvSpPr>
          <p:spPr>
            <a:xfrm>
              <a:off x="4613603" y="5972362"/>
              <a:ext cx="1957587" cy="253916"/>
            </a:xfrm>
            <a:prstGeom prst="rect">
              <a:avLst/>
            </a:prstGeom>
            <a:noFill/>
          </p:spPr>
          <p:txBody>
            <a:bodyPr wrap="none" rtlCol="0">
              <a:spAutoFit/>
            </a:bodyPr>
            <a:lstStyle/>
            <a:p>
              <a:pPr algn="l"/>
              <a:r>
                <a:rPr lang="de-DE" sz="1050" dirty="0"/>
                <a:t>*Maximaler Niederschlag/Tag</a:t>
              </a:r>
            </a:p>
          </p:txBody>
        </p:sp>
      </p:grpSp>
      <p:pic>
        <p:nvPicPr>
          <p:cNvPr id="9" name="Grafik 8" descr="Bildschirmausschnit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596" y="1988840"/>
            <a:ext cx="3331411" cy="3515181"/>
          </a:xfrm>
          <a:prstGeom prst="rect">
            <a:avLst/>
          </a:prstGeom>
        </p:spPr>
      </p:pic>
    </p:spTree>
    <p:extLst>
      <p:ext uri="{BB962C8B-B14F-4D97-AF65-F5344CB8AC3E}">
        <p14:creationId xmlns:p14="http://schemas.microsoft.com/office/powerpoint/2010/main" val="1847347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1. Wo stehen wir – Klimaregion Südbayerisches Hügelland</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7</a:t>
            </a:fld>
            <a:endParaRPr lang="de-DE"/>
          </a:p>
        </p:txBody>
      </p:sp>
      <p:sp>
        <p:nvSpPr>
          <p:cNvPr id="8" name="Textfeld 7"/>
          <p:cNvSpPr txBox="1"/>
          <p:nvPr/>
        </p:nvSpPr>
        <p:spPr>
          <a:xfrm>
            <a:off x="1115616" y="5352552"/>
            <a:ext cx="2611843" cy="600164"/>
          </a:xfrm>
          <a:prstGeom prst="rect">
            <a:avLst/>
          </a:prstGeom>
          <a:noFill/>
        </p:spPr>
        <p:txBody>
          <a:bodyPr wrap="square" rtlCol="0">
            <a:spAutoFit/>
          </a:bodyPr>
          <a:lstStyle/>
          <a:p>
            <a:pPr algn="l"/>
            <a:r>
              <a:rPr lang="de-DE" sz="1100" dirty="0">
                <a:hlinkClick r:id="rId3"/>
              </a:rPr>
              <a:t>Quelle: https://www.lfu.bayern.de/klima/klimawandel/klimaveraenderung/index.htm</a:t>
            </a:r>
            <a:r>
              <a:rPr lang="de-DE" sz="1100" dirty="0"/>
              <a:t> </a:t>
            </a:r>
          </a:p>
        </p:txBody>
      </p:sp>
      <p:pic>
        <p:nvPicPr>
          <p:cNvPr id="9" name="Grafik 8"/>
          <p:cNvPicPr>
            <a:picLocks noChangeAspect="1"/>
          </p:cNvPicPr>
          <p:nvPr/>
        </p:nvPicPr>
        <p:blipFill>
          <a:blip r:embed="rId4"/>
          <a:stretch>
            <a:fillRect/>
          </a:stretch>
        </p:blipFill>
        <p:spPr>
          <a:xfrm>
            <a:off x="5242478" y="1592971"/>
            <a:ext cx="3600000" cy="4455607"/>
          </a:xfrm>
          <a:prstGeom prst="rect">
            <a:avLst/>
          </a:prstGeom>
        </p:spPr>
      </p:pic>
      <p:pic>
        <p:nvPicPr>
          <p:cNvPr id="11" name="Grafik 10"/>
          <p:cNvPicPr>
            <a:picLocks noChangeAspect="1"/>
          </p:cNvPicPr>
          <p:nvPr/>
        </p:nvPicPr>
        <p:blipFill>
          <a:blip r:embed="rId5"/>
          <a:stretch>
            <a:fillRect/>
          </a:stretch>
        </p:blipFill>
        <p:spPr>
          <a:xfrm>
            <a:off x="301522" y="2636912"/>
            <a:ext cx="4680000" cy="2176626"/>
          </a:xfrm>
          <a:prstGeom prst="rect">
            <a:avLst/>
          </a:prstGeom>
        </p:spPr>
      </p:pic>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spTree>
    <p:extLst>
      <p:ext uri="{BB962C8B-B14F-4D97-AF65-F5344CB8AC3E}">
        <p14:creationId xmlns:p14="http://schemas.microsoft.com/office/powerpoint/2010/main" val="1385800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478" y="1421818"/>
            <a:ext cx="3600000" cy="4802399"/>
          </a:xfrm>
          <a:prstGeom prst="rect">
            <a:avLst/>
          </a:prstGeom>
        </p:spPr>
      </p:pic>
      <p:sp>
        <p:nvSpPr>
          <p:cNvPr id="2" name="Titel 1"/>
          <p:cNvSpPr>
            <a:spLocks noGrp="1"/>
          </p:cNvSpPr>
          <p:nvPr>
            <p:ph type="title"/>
          </p:nvPr>
        </p:nvSpPr>
        <p:spPr/>
        <p:txBody>
          <a:bodyPr>
            <a:normAutofit/>
          </a:bodyPr>
          <a:lstStyle/>
          <a:p>
            <a:r>
              <a:rPr lang="de-DE" dirty="0"/>
              <a:t>1. Wo stehen wir – Klimaregion Alpen</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8</a:t>
            </a:fld>
            <a:endParaRPr lang="de-DE"/>
          </a:p>
        </p:txBody>
      </p:sp>
      <p:sp>
        <p:nvSpPr>
          <p:cNvPr id="8" name="Textfeld 7"/>
          <p:cNvSpPr txBox="1"/>
          <p:nvPr/>
        </p:nvSpPr>
        <p:spPr>
          <a:xfrm>
            <a:off x="1115616" y="5352552"/>
            <a:ext cx="2611843" cy="600164"/>
          </a:xfrm>
          <a:prstGeom prst="rect">
            <a:avLst/>
          </a:prstGeom>
          <a:noFill/>
        </p:spPr>
        <p:txBody>
          <a:bodyPr wrap="square" rtlCol="0">
            <a:spAutoFit/>
          </a:bodyPr>
          <a:lstStyle/>
          <a:p>
            <a:pPr algn="l"/>
            <a:r>
              <a:rPr lang="de-DE" sz="1100" dirty="0">
                <a:hlinkClick r:id="rId4"/>
              </a:rPr>
              <a:t>Quelle: https://www.lfu.bayern.de/klima/klimawandel/klimaveraenderung/index.htm</a:t>
            </a:r>
            <a:r>
              <a:rPr lang="de-DE" sz="1100" dirty="0"/>
              <a:t> </a:t>
            </a:r>
          </a:p>
        </p:txBody>
      </p:sp>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2717615"/>
            <a:ext cx="4680000" cy="1461772"/>
          </a:xfrm>
          <a:prstGeom prst="rect">
            <a:avLst/>
          </a:prstGeom>
        </p:spPr>
      </p:pic>
    </p:spTree>
    <p:extLst>
      <p:ext uri="{BB962C8B-B14F-4D97-AF65-F5344CB8AC3E}">
        <p14:creationId xmlns:p14="http://schemas.microsoft.com/office/powerpoint/2010/main" val="1964170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1. Wo stehen wir – Klimaregion Alpenvorland</a:t>
            </a:r>
          </a:p>
        </p:txBody>
      </p:sp>
      <p:sp>
        <p:nvSpPr>
          <p:cNvPr id="5" name="Foliennummernplatzhalter 4"/>
          <p:cNvSpPr>
            <a:spLocks noGrp="1"/>
          </p:cNvSpPr>
          <p:nvPr>
            <p:ph type="sldNum" sz="quarter" idx="12"/>
          </p:nvPr>
        </p:nvSpPr>
        <p:spPr>
          <a:xfrm>
            <a:off x="8666163" y="6477000"/>
            <a:ext cx="477837" cy="280988"/>
          </a:xfrm>
        </p:spPr>
        <p:txBody>
          <a:bodyPr/>
          <a:lstStyle/>
          <a:p>
            <a:fld id="{894680D0-7A83-433A-9719-C4143F27F647}" type="slidenum">
              <a:rPr lang="de-DE" smtClean="0"/>
              <a:pPr/>
              <a:t>9</a:t>
            </a:fld>
            <a:endParaRPr lang="de-DE"/>
          </a:p>
        </p:txBody>
      </p:sp>
      <p:sp>
        <p:nvSpPr>
          <p:cNvPr id="8" name="Textfeld 7"/>
          <p:cNvSpPr txBox="1"/>
          <p:nvPr/>
        </p:nvSpPr>
        <p:spPr>
          <a:xfrm>
            <a:off x="1115616" y="5352552"/>
            <a:ext cx="2611843" cy="600164"/>
          </a:xfrm>
          <a:prstGeom prst="rect">
            <a:avLst/>
          </a:prstGeom>
          <a:noFill/>
        </p:spPr>
        <p:txBody>
          <a:bodyPr wrap="square" rtlCol="0">
            <a:spAutoFit/>
          </a:bodyPr>
          <a:lstStyle/>
          <a:p>
            <a:pPr algn="l"/>
            <a:r>
              <a:rPr lang="de-DE" sz="1100" dirty="0">
                <a:hlinkClick r:id="rId3"/>
              </a:rPr>
              <a:t>Quelle: https://www.lfu.bayern.de/klima/klimawandel/klimaveraenderung/index.htm</a:t>
            </a:r>
            <a:r>
              <a:rPr lang="de-DE" sz="1100" dirty="0"/>
              <a:t> </a:t>
            </a:r>
          </a:p>
        </p:txBody>
      </p:sp>
      <p:sp>
        <p:nvSpPr>
          <p:cNvPr id="12" name="Textfeld 11"/>
          <p:cNvSpPr txBox="1"/>
          <p:nvPr/>
        </p:nvSpPr>
        <p:spPr>
          <a:xfrm>
            <a:off x="1115616" y="5938861"/>
            <a:ext cx="1957587" cy="253916"/>
          </a:xfrm>
          <a:prstGeom prst="rect">
            <a:avLst/>
          </a:prstGeom>
          <a:noFill/>
        </p:spPr>
        <p:txBody>
          <a:bodyPr wrap="none" rtlCol="0">
            <a:spAutoFit/>
          </a:bodyPr>
          <a:lstStyle/>
          <a:p>
            <a:pPr algn="l"/>
            <a:r>
              <a:rPr lang="de-DE" sz="1050" dirty="0"/>
              <a:t>*Maximaler Niederschlag/Tag</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22" y="2701263"/>
            <a:ext cx="4680000" cy="1455474"/>
          </a:xfrm>
          <a:prstGeom prst="rect">
            <a:avLst/>
          </a:prstGeo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2478" y="1484784"/>
            <a:ext cx="3600000" cy="4845062"/>
          </a:xfrm>
          <a:prstGeom prst="rect">
            <a:avLst/>
          </a:prstGeom>
        </p:spPr>
      </p:pic>
    </p:spTree>
    <p:extLst>
      <p:ext uri="{BB962C8B-B14F-4D97-AF65-F5344CB8AC3E}">
        <p14:creationId xmlns:p14="http://schemas.microsoft.com/office/powerpoint/2010/main" val="2216836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4409</Words>
  <Application>Microsoft Office PowerPoint</Application>
  <PresentationFormat>Bildschirmpräsentation (4:3)</PresentationFormat>
  <Paragraphs>488</Paragraphs>
  <Slides>33</Slides>
  <Notes>32</Notes>
  <HiddenSlides>8</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33</vt:i4>
      </vt:variant>
    </vt:vector>
  </HeadingPairs>
  <TitlesOfParts>
    <vt:vector size="41" baseType="lpstr">
      <vt:lpstr>ＭＳ Ｐゴシック</vt:lpstr>
      <vt:lpstr>Arial</vt:lpstr>
      <vt:lpstr>Calibri</vt:lpstr>
      <vt:lpstr>Calibri Light</vt:lpstr>
      <vt:lpstr>Times New Roman</vt:lpstr>
      <vt:lpstr>Wingdings</vt:lpstr>
      <vt:lpstr>1_Office</vt:lpstr>
      <vt:lpstr>Arbeitsblatt</vt:lpstr>
      <vt:lpstr>Energiewende</vt:lpstr>
      <vt:lpstr>Energiewende</vt:lpstr>
      <vt:lpstr>1. Wo stehen wir? - Energie </vt:lpstr>
      <vt:lpstr>1. Wo stehen wir? - Energie </vt:lpstr>
      <vt:lpstr>1. Wo stehen wir? – energiebedingte CO2 - Emissionen</vt:lpstr>
      <vt:lpstr>1. Wo stehen wir – Klimaregion Bayern</vt:lpstr>
      <vt:lpstr>1. Wo stehen wir – Klimaregion Südbayerisches Hügelland</vt:lpstr>
      <vt:lpstr>1. Wo stehen wir – Klimaregion Alpen</vt:lpstr>
      <vt:lpstr>1. Wo stehen wir – Klimaregion Alpenvorland</vt:lpstr>
      <vt:lpstr>1. Wo stehen wir – Klimaregion Donau</vt:lpstr>
      <vt:lpstr>1. Wo stehen wir – Klimaregion Ostbayrisches Hügel- und Bergland</vt:lpstr>
      <vt:lpstr>1. Wo stehen wir – Klimaregion Mainregion</vt:lpstr>
      <vt:lpstr>1. Wo stehen wir – Klimaregion Spessart- Rhön</vt:lpstr>
      <vt:lpstr>PowerPoint-Präsentation</vt:lpstr>
      <vt:lpstr>PowerPoint-Präsentation</vt:lpstr>
      <vt:lpstr>Grundsatz: Energie-3-Sprung</vt:lpstr>
      <vt:lpstr>1. Sprung: Energiebedarf senken</vt:lpstr>
      <vt:lpstr>2. Sprung: Energieeffizienz steigern</vt:lpstr>
      <vt:lpstr>3. Sprung: Erneuerbare Energien ausbauen</vt:lpstr>
      <vt:lpstr>2. Was kann ICH tun? </vt:lpstr>
      <vt:lpstr>2. Was kann ICH tun? - Stromsparen im Haushalt</vt:lpstr>
      <vt:lpstr>2. Was kann ICH tun? - Heizung optimieren</vt:lpstr>
      <vt:lpstr>2. Was kann ICH tun? - Bauen und Sanieren</vt:lpstr>
      <vt:lpstr>2. Was kann ICH tun? - Mobilität</vt:lpstr>
      <vt:lpstr>2. Was kann ICH tun? - Mobilität</vt:lpstr>
      <vt:lpstr>3. Was können WIR tun? </vt:lpstr>
      <vt:lpstr>3. Was können WIR tun? – Werkzeugkasten für Kommunen</vt:lpstr>
      <vt:lpstr>3. Was können WIR tun? Energiemanagement</vt:lpstr>
      <vt:lpstr>3. Was können WIR tun? – Energiemanagement</vt:lpstr>
      <vt:lpstr>3. Was können WIR tun? – Energienutzungsplan</vt:lpstr>
      <vt:lpstr>3. Was können WIR tun? - Mobilität</vt:lpstr>
      <vt:lpstr>PowerPoint-Präsentation</vt:lpstr>
      <vt:lpstr>Linksammlung </vt:lpstr>
    </vt:vector>
  </TitlesOfParts>
  <Company>Benutzerservice der Behörden im GB UV</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Diana Genius</dc:creator>
  <cp:lastModifiedBy>Dießenbacher Joshena</cp:lastModifiedBy>
  <cp:revision>194</cp:revision>
  <dcterms:created xsi:type="dcterms:W3CDTF">2023-03-17T12:31:03Z</dcterms:created>
  <dcterms:modified xsi:type="dcterms:W3CDTF">2023-07-27T10:19:17Z</dcterms:modified>
</cp:coreProperties>
</file>